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 id="2147483708" r:id="rId3"/>
    <p:sldMasterId id="2147483720" r:id="rId4"/>
    <p:sldMasterId id="2147483732" r:id="rId5"/>
    <p:sldMasterId id="2147483744" r:id="rId6"/>
    <p:sldMasterId id="2147483756" r:id="rId7"/>
    <p:sldMasterId id="2147483780" r:id="rId8"/>
    <p:sldMasterId id="2147483804" r:id="rId9"/>
  </p:sldMasterIdLst>
  <p:notesMasterIdLst>
    <p:notesMasterId r:id="rId40"/>
  </p:notesMasterIdLst>
  <p:handoutMasterIdLst>
    <p:handoutMasterId r:id="rId41"/>
  </p:handoutMasterIdLst>
  <p:sldIdLst>
    <p:sldId id="256" r:id="rId10"/>
    <p:sldId id="258" r:id="rId11"/>
    <p:sldId id="302" r:id="rId12"/>
    <p:sldId id="331" r:id="rId13"/>
    <p:sldId id="351" r:id="rId14"/>
    <p:sldId id="358" r:id="rId15"/>
    <p:sldId id="352" r:id="rId16"/>
    <p:sldId id="303" r:id="rId17"/>
    <p:sldId id="332" r:id="rId18"/>
    <p:sldId id="334" r:id="rId19"/>
    <p:sldId id="333" r:id="rId20"/>
    <p:sldId id="335" r:id="rId21"/>
    <p:sldId id="349" r:id="rId22"/>
    <p:sldId id="336" r:id="rId23"/>
    <p:sldId id="337" r:id="rId24"/>
    <p:sldId id="356" r:id="rId25"/>
    <p:sldId id="338" r:id="rId26"/>
    <p:sldId id="339" r:id="rId27"/>
    <p:sldId id="340" r:id="rId28"/>
    <p:sldId id="341" r:id="rId29"/>
    <p:sldId id="342" r:id="rId30"/>
    <p:sldId id="343" r:id="rId31"/>
    <p:sldId id="344" r:id="rId32"/>
    <p:sldId id="345" r:id="rId33"/>
    <p:sldId id="347" r:id="rId34"/>
    <p:sldId id="346" r:id="rId35"/>
    <p:sldId id="348" r:id="rId36"/>
    <p:sldId id="354" r:id="rId37"/>
    <p:sldId id="359" r:id="rId38"/>
    <p:sldId id="360"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3F58"/>
    <a:srgbClr val="5D70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1" autoAdjust="0"/>
    <p:restoredTop sz="94436" autoAdjust="0"/>
  </p:normalViewPr>
  <p:slideViewPr>
    <p:cSldViewPr>
      <p:cViewPr varScale="1">
        <p:scale>
          <a:sx n="87" d="100"/>
          <a:sy n="87" d="100"/>
        </p:scale>
        <p:origin x="1116"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2" d="100"/>
          <a:sy n="82" d="100"/>
        </p:scale>
        <p:origin x="-20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CCDE0D-77DA-4F99-A61F-EBB1C0848895}" type="datetimeFigureOut">
              <a:rPr lang="en-US" smtClean="0"/>
              <a:t>6/11/2015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9A81D3-1746-4260-BB45-6C0D33748364}" type="slidenum">
              <a:rPr lang="en-US" smtClean="0"/>
              <a:t>‹#›</a:t>
            </a:fld>
            <a:endParaRPr lang="en-US" dirty="0"/>
          </a:p>
        </p:txBody>
      </p:sp>
    </p:spTree>
    <p:extLst>
      <p:ext uri="{BB962C8B-B14F-4D97-AF65-F5344CB8AC3E}">
        <p14:creationId xmlns:p14="http://schemas.microsoft.com/office/powerpoint/2010/main" val="19489016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ECCDD1-A9A9-48B6-BDA7-7993CC659200}" type="datetimeFigureOut">
              <a:rPr lang="en-US" smtClean="0"/>
              <a:t>6/11/2015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7B748-AC1D-4C5D-B852-C4743CB3B5CE}" type="slidenum">
              <a:rPr lang="en-US" smtClean="0"/>
              <a:t>‹#›</a:t>
            </a:fld>
            <a:endParaRPr lang="en-US" dirty="0"/>
          </a:p>
        </p:txBody>
      </p:sp>
    </p:spTree>
    <p:extLst>
      <p:ext uri="{BB962C8B-B14F-4D97-AF65-F5344CB8AC3E}">
        <p14:creationId xmlns:p14="http://schemas.microsoft.com/office/powerpoint/2010/main" val="4275594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t>1</a:t>
            </a:fld>
            <a:endParaRPr lang="en-US" dirty="0"/>
          </a:p>
        </p:txBody>
      </p:sp>
    </p:spTree>
    <p:extLst>
      <p:ext uri="{BB962C8B-B14F-4D97-AF65-F5344CB8AC3E}">
        <p14:creationId xmlns:p14="http://schemas.microsoft.com/office/powerpoint/2010/main" val="256082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t>2</a:t>
            </a:fld>
            <a:endParaRPr lang="en-US" dirty="0"/>
          </a:p>
        </p:txBody>
      </p:sp>
    </p:spTree>
    <p:extLst>
      <p:ext uri="{BB962C8B-B14F-4D97-AF65-F5344CB8AC3E}">
        <p14:creationId xmlns:p14="http://schemas.microsoft.com/office/powerpoint/2010/main" val="35148952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26</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29</a:t>
            </a:fld>
            <a:endParaRPr lang="en-US" dirty="0">
              <a:solidFill>
                <a:prstClr val="black"/>
              </a:solidFill>
            </a:endParaRPr>
          </a:p>
        </p:txBody>
      </p:sp>
    </p:spTree>
    <p:extLst>
      <p:ext uri="{BB962C8B-B14F-4D97-AF65-F5344CB8AC3E}">
        <p14:creationId xmlns:p14="http://schemas.microsoft.com/office/powerpoint/2010/main" val="3300407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t>3</a:t>
            </a:fld>
            <a:endParaRPr lang="en-US" dirty="0"/>
          </a:p>
        </p:txBody>
      </p:sp>
    </p:spTree>
    <p:extLst>
      <p:ext uri="{BB962C8B-B14F-4D97-AF65-F5344CB8AC3E}">
        <p14:creationId xmlns:p14="http://schemas.microsoft.com/office/powerpoint/2010/main" val="35148952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30</a:t>
            </a:fld>
            <a:endParaRPr lang="en-US" dirty="0">
              <a:solidFill>
                <a:prstClr val="black"/>
              </a:solidFill>
            </a:endParaRPr>
          </a:p>
        </p:txBody>
      </p:sp>
    </p:spTree>
    <p:extLst>
      <p:ext uri="{BB962C8B-B14F-4D97-AF65-F5344CB8AC3E}">
        <p14:creationId xmlns:p14="http://schemas.microsoft.com/office/powerpoint/2010/main" val="1182286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t>8</a:t>
            </a:fld>
            <a:endParaRPr lang="en-US" dirty="0"/>
          </a:p>
        </p:txBody>
      </p:sp>
    </p:spTree>
    <p:extLst>
      <p:ext uri="{BB962C8B-B14F-4D97-AF65-F5344CB8AC3E}">
        <p14:creationId xmlns:p14="http://schemas.microsoft.com/office/powerpoint/2010/main" val="3514895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7B748-AC1D-4C5D-B852-C4743CB3B5CE}"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3514895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C4761F-E472-4BF2-A7E1-381D3C4091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129666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48678-9B37-456E-ABE5-9C54AAB8BD5C}"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99746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80588E-07B3-4767-ADF1-970D82F5B036}"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48177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C4761F-E472-4BF2-A7E1-381D3C4091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4035176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AA02D-D92B-4837-B7A1-1171A0FC1E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1131784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365801-73B7-4604-BA79-BD5EFE037DBA}"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73275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5F35DD-8818-420C-96CB-D7C01C4321D9}"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02370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692EB-8192-44C6-9B93-F2F846DEB09E}" type="datetime1">
              <a:rPr lang="en-US" smtClean="0">
                <a:solidFill>
                  <a:prstClr val="black">
                    <a:tint val="75000"/>
                  </a:prstClr>
                </a:solidFill>
              </a:rPr>
              <a:pPr/>
              <a:t>6/11/2015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083655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3E931C-A0DF-448E-8C52-D44AC75EF4B2}" type="datetime1">
              <a:rPr lang="en-US" smtClean="0">
                <a:solidFill>
                  <a:prstClr val="black">
                    <a:tint val="75000"/>
                  </a:prstClr>
                </a:solidFill>
              </a:rPr>
              <a:pPr/>
              <a:t>6/11/2015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609645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0588D-CA7C-4030-BF27-4BBD8C503557}" type="datetime1">
              <a:rPr lang="en-US" smtClean="0">
                <a:solidFill>
                  <a:prstClr val="black">
                    <a:tint val="75000"/>
                  </a:prstClr>
                </a:solidFill>
              </a:rPr>
              <a:pPr/>
              <a:t>6/11/2015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003150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DA1AF-0223-4AE9-B623-189168764C65}"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62470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AA02D-D92B-4837-B7A1-1171A0FC1E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7501248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7F3778-FCFC-44A2-8A73-2B3EE6F09974}"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23192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48678-9B37-456E-ABE5-9C54AAB8BD5C}"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405340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80588E-07B3-4767-ADF1-970D82F5B036}"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868025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C4761F-E472-4BF2-A7E1-381D3C4091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4021466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AA02D-D92B-4837-B7A1-1171A0FC1E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2094084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365801-73B7-4604-BA79-BD5EFE037DBA}"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269259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5F35DD-8818-420C-96CB-D7C01C4321D9}"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233777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692EB-8192-44C6-9B93-F2F846DEB09E}" type="datetime1">
              <a:rPr lang="en-US" smtClean="0">
                <a:solidFill>
                  <a:prstClr val="black">
                    <a:tint val="75000"/>
                  </a:prstClr>
                </a:solidFill>
              </a:rPr>
              <a:pPr/>
              <a:t>6/11/2015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838134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3E931C-A0DF-448E-8C52-D44AC75EF4B2}" type="datetime1">
              <a:rPr lang="en-US" smtClean="0">
                <a:solidFill>
                  <a:prstClr val="black">
                    <a:tint val="75000"/>
                  </a:prstClr>
                </a:solidFill>
              </a:rPr>
              <a:pPr/>
              <a:t>6/11/2015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820522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0588D-CA7C-4030-BF27-4BBD8C503557}" type="datetime1">
              <a:rPr lang="en-US" smtClean="0">
                <a:solidFill>
                  <a:prstClr val="black">
                    <a:tint val="75000"/>
                  </a:prstClr>
                </a:solidFill>
              </a:rPr>
              <a:pPr/>
              <a:t>6/11/2015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3617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365801-73B7-4604-BA79-BD5EFE037DBA}"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151914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DA1AF-0223-4AE9-B623-189168764C65}"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34801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7F3778-FCFC-44A2-8A73-2B3EE6F09974}"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882450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48678-9B37-456E-ABE5-9C54AAB8BD5C}"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950755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80588E-07B3-4767-ADF1-970D82F5B036}"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696028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C4761F-E472-4BF2-A7E1-381D3C4091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67325243"/>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AA02D-D92B-4837-B7A1-1171A0FC1E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58437254"/>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365801-73B7-4604-BA79-BD5EFE037DBA}"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151358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5F35DD-8818-420C-96CB-D7C01C4321D9}"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603500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692EB-8192-44C6-9B93-F2F846DEB09E}" type="datetime1">
              <a:rPr lang="en-US" smtClean="0">
                <a:solidFill>
                  <a:prstClr val="black">
                    <a:tint val="75000"/>
                  </a:prstClr>
                </a:solidFill>
              </a:rPr>
              <a:pPr/>
              <a:t>6/11/2015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85034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3E931C-A0DF-448E-8C52-D44AC75EF4B2}" type="datetime1">
              <a:rPr lang="en-US" smtClean="0">
                <a:solidFill>
                  <a:prstClr val="black">
                    <a:tint val="75000"/>
                  </a:prstClr>
                </a:solidFill>
              </a:rPr>
              <a:pPr/>
              <a:t>6/11/2015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39853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5F35DD-8818-420C-96CB-D7C01C4321D9}"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636670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0588D-CA7C-4030-BF27-4BBD8C503557}" type="datetime1">
              <a:rPr lang="en-US" smtClean="0">
                <a:solidFill>
                  <a:prstClr val="black">
                    <a:tint val="75000"/>
                  </a:prstClr>
                </a:solidFill>
              </a:rPr>
              <a:pPr/>
              <a:t>6/11/2015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4432127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DA1AF-0223-4AE9-B623-189168764C65}"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2789981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7F3778-FCFC-44A2-8A73-2B3EE6F09974}"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815336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48678-9B37-456E-ABE5-9C54AAB8BD5C}"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152847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80588E-07B3-4767-ADF1-970D82F5B036}"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6502639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C4761F-E472-4BF2-A7E1-381D3C4091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98949567"/>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AA02D-D92B-4837-B7A1-1171A0FC1E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23224023"/>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365801-73B7-4604-BA79-BD5EFE037DBA}"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448707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5F35DD-8818-420C-96CB-D7C01C4321D9}"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5279347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692EB-8192-44C6-9B93-F2F846DEB09E}" type="datetime1">
              <a:rPr lang="en-US" smtClean="0">
                <a:solidFill>
                  <a:prstClr val="black">
                    <a:tint val="75000"/>
                  </a:prstClr>
                </a:solidFill>
              </a:rPr>
              <a:pPr/>
              <a:t>6/11/2015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53322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692EB-8192-44C6-9B93-F2F846DEB09E}" type="datetime1">
              <a:rPr lang="en-US" smtClean="0">
                <a:solidFill>
                  <a:prstClr val="black">
                    <a:tint val="75000"/>
                  </a:prstClr>
                </a:solidFill>
              </a:rPr>
              <a:pPr/>
              <a:t>6/11/2015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5047965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3E931C-A0DF-448E-8C52-D44AC75EF4B2}" type="datetime1">
              <a:rPr lang="en-US" smtClean="0">
                <a:solidFill>
                  <a:prstClr val="black">
                    <a:tint val="75000"/>
                  </a:prstClr>
                </a:solidFill>
              </a:rPr>
              <a:pPr/>
              <a:t>6/11/2015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6526605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0588D-CA7C-4030-BF27-4BBD8C503557}" type="datetime1">
              <a:rPr lang="en-US" smtClean="0">
                <a:solidFill>
                  <a:prstClr val="black">
                    <a:tint val="75000"/>
                  </a:prstClr>
                </a:solidFill>
              </a:rPr>
              <a:pPr/>
              <a:t>6/11/2015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6675892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DA1AF-0223-4AE9-B623-189168764C65}"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4482996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7F3778-FCFC-44A2-8A73-2B3EE6F09974}"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35042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48678-9B37-456E-ABE5-9C54AAB8BD5C}"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6173783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80588E-07B3-4767-ADF1-970D82F5B036}"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5051358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C4761F-E472-4BF2-A7E1-381D3C4091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72069754"/>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AA02D-D92B-4837-B7A1-1171A0FC1E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15081916"/>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365801-73B7-4604-BA79-BD5EFE037DBA}"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7506908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5F35DD-8818-420C-96CB-D7C01C4321D9}"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58169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3E931C-A0DF-448E-8C52-D44AC75EF4B2}" type="datetime1">
              <a:rPr lang="en-US" smtClean="0">
                <a:solidFill>
                  <a:prstClr val="black">
                    <a:tint val="75000"/>
                  </a:prstClr>
                </a:solidFill>
              </a:rPr>
              <a:pPr/>
              <a:t>6/11/2015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2729763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692EB-8192-44C6-9B93-F2F846DEB09E}" type="datetime1">
              <a:rPr lang="en-US" smtClean="0">
                <a:solidFill>
                  <a:prstClr val="black">
                    <a:tint val="75000"/>
                  </a:prstClr>
                </a:solidFill>
              </a:rPr>
              <a:pPr/>
              <a:t>6/11/2015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5709436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3E931C-A0DF-448E-8C52-D44AC75EF4B2}" type="datetime1">
              <a:rPr lang="en-US" smtClean="0">
                <a:solidFill>
                  <a:prstClr val="black">
                    <a:tint val="75000"/>
                  </a:prstClr>
                </a:solidFill>
              </a:rPr>
              <a:pPr/>
              <a:t>6/11/2015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0728681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0588D-CA7C-4030-BF27-4BBD8C503557}" type="datetime1">
              <a:rPr lang="en-US" smtClean="0">
                <a:solidFill>
                  <a:prstClr val="black">
                    <a:tint val="75000"/>
                  </a:prstClr>
                </a:solidFill>
              </a:rPr>
              <a:pPr/>
              <a:t>6/11/2015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5227389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DA1AF-0223-4AE9-B623-189168764C65}"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3763794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7F3778-FCFC-44A2-8A73-2B3EE6F09974}"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709317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48678-9B37-456E-ABE5-9C54AAB8BD5C}"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8122169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80588E-07B3-4767-ADF1-970D82F5B036}"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4760523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C4761F-E472-4BF2-A7E1-381D3C4091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04967272"/>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AA02D-D92B-4837-B7A1-1171A0FC1E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78736217"/>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365801-73B7-4604-BA79-BD5EFE037DBA}"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11453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0588D-CA7C-4030-BF27-4BBD8C503557}" type="datetime1">
              <a:rPr lang="en-US" smtClean="0">
                <a:solidFill>
                  <a:prstClr val="black">
                    <a:tint val="75000"/>
                  </a:prstClr>
                </a:solidFill>
              </a:rPr>
              <a:pPr/>
              <a:t>6/11/2015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804407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5F35DD-8818-420C-96CB-D7C01C4321D9}"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5578015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692EB-8192-44C6-9B93-F2F846DEB09E}" type="datetime1">
              <a:rPr lang="en-US" smtClean="0">
                <a:solidFill>
                  <a:prstClr val="black">
                    <a:tint val="75000"/>
                  </a:prstClr>
                </a:solidFill>
              </a:rPr>
              <a:pPr/>
              <a:t>6/11/2015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5069871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3E931C-A0DF-448E-8C52-D44AC75EF4B2}" type="datetime1">
              <a:rPr lang="en-US" smtClean="0">
                <a:solidFill>
                  <a:prstClr val="black">
                    <a:tint val="75000"/>
                  </a:prstClr>
                </a:solidFill>
              </a:rPr>
              <a:pPr/>
              <a:t>6/11/2015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0662304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0588D-CA7C-4030-BF27-4BBD8C503557}" type="datetime1">
              <a:rPr lang="en-US" smtClean="0">
                <a:solidFill>
                  <a:prstClr val="black">
                    <a:tint val="75000"/>
                  </a:prstClr>
                </a:solidFill>
              </a:rPr>
              <a:pPr/>
              <a:t>6/11/2015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2430438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DA1AF-0223-4AE9-B623-189168764C65}"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0737942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7F3778-FCFC-44A2-8A73-2B3EE6F09974}"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1837634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48678-9B37-456E-ABE5-9C54AAB8BD5C}"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0511979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80588E-07B3-4767-ADF1-970D82F5B036}"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9625916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C4761F-E472-4BF2-A7E1-381D3C4091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40823093"/>
      </p:ext>
    </p:extLst>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AA02D-D92B-4837-B7A1-1171A0FC1E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94511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DA1AF-0223-4AE9-B623-189168764C65}"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8185898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365801-73B7-4604-BA79-BD5EFE037DBA}"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0455887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5F35DD-8818-420C-96CB-D7C01C4321D9}"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9609351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692EB-8192-44C6-9B93-F2F846DEB09E}" type="datetime1">
              <a:rPr lang="en-US" smtClean="0">
                <a:solidFill>
                  <a:prstClr val="black">
                    <a:tint val="75000"/>
                  </a:prstClr>
                </a:solidFill>
              </a:rPr>
              <a:pPr/>
              <a:t>6/11/2015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9720416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3E931C-A0DF-448E-8C52-D44AC75EF4B2}" type="datetime1">
              <a:rPr lang="en-US" smtClean="0">
                <a:solidFill>
                  <a:prstClr val="black">
                    <a:tint val="75000"/>
                  </a:prstClr>
                </a:solidFill>
              </a:rPr>
              <a:pPr/>
              <a:t>6/11/2015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8496805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0588D-CA7C-4030-BF27-4BBD8C503557}" type="datetime1">
              <a:rPr lang="en-US" smtClean="0">
                <a:solidFill>
                  <a:prstClr val="black">
                    <a:tint val="75000"/>
                  </a:prstClr>
                </a:solidFill>
              </a:rPr>
              <a:pPr/>
              <a:t>6/11/2015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8973335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DA1AF-0223-4AE9-B623-189168764C65}"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3796354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7F3778-FCFC-44A2-8A73-2B3EE6F09974}"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5293853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48678-9B37-456E-ABE5-9C54AAB8BD5C}"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5697280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80588E-07B3-4767-ADF1-970D82F5B036}"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8991283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C4761F-E472-4BF2-A7E1-381D3C4091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75924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7F3778-FCFC-44A2-8A73-2B3EE6F09974}"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5032466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AA02D-D92B-4837-B7A1-1171A0FC1E48}"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8227995"/>
      </p:ext>
    </p:extLst>
  </p:cSld>
  <p:clrMapOvr>
    <a:masterClrMapping/>
  </p:clrMapOvr>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365801-73B7-4604-BA79-BD5EFE037DBA}"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5934421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5F35DD-8818-420C-96CB-D7C01C4321D9}"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3329203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692EB-8192-44C6-9B93-F2F846DEB09E}" type="datetime1">
              <a:rPr lang="en-US" smtClean="0">
                <a:solidFill>
                  <a:prstClr val="black">
                    <a:tint val="75000"/>
                  </a:prstClr>
                </a:solidFill>
              </a:rPr>
              <a:pPr/>
              <a:t>6/11/2015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1789979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3E931C-A0DF-448E-8C52-D44AC75EF4B2}" type="datetime1">
              <a:rPr lang="en-US" smtClean="0">
                <a:solidFill>
                  <a:prstClr val="black">
                    <a:tint val="75000"/>
                  </a:prstClr>
                </a:solidFill>
              </a:rPr>
              <a:pPr/>
              <a:t>6/11/2015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3686756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0588D-CA7C-4030-BF27-4BBD8C503557}" type="datetime1">
              <a:rPr lang="en-US" smtClean="0">
                <a:solidFill>
                  <a:prstClr val="black">
                    <a:tint val="75000"/>
                  </a:prstClr>
                </a:solidFill>
              </a:rPr>
              <a:pPr/>
              <a:t>6/11/2015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2734183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DA1AF-0223-4AE9-B623-189168764C65}"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9684846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7F3778-FCFC-44A2-8A73-2B3EE6F09974}" type="datetime1">
              <a:rPr lang="en-US" smtClean="0">
                <a:solidFill>
                  <a:prstClr val="black">
                    <a:tint val="75000"/>
                  </a:prstClr>
                </a:solidFill>
              </a:rPr>
              <a:pPr/>
              <a:t>6/11/2015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737462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48678-9B37-456E-ABE5-9C54AAB8BD5C}"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2891690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80588E-07B3-4767-ADF1-970D82F5B036}"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48539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AC6BAA-526A-4AD2-948A-057DFEF42009}"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655056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AC6BAA-526A-4AD2-948A-057DFEF42009}"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8691103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AC6BAA-526A-4AD2-948A-057DFEF42009}"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7379648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AC6BAA-526A-4AD2-948A-057DFEF42009}"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8474137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AC6BAA-526A-4AD2-948A-057DFEF42009}"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2325934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AC6BAA-526A-4AD2-948A-057DFEF42009}"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3580013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AC6BAA-526A-4AD2-948A-057DFEF42009}"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9554808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AC6BAA-526A-4AD2-948A-057DFEF42009}"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0995620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AC6BAA-526A-4AD2-948A-057DFEF42009}" type="datetime1">
              <a:rPr lang="en-US" smtClean="0">
                <a:solidFill>
                  <a:prstClr val="black">
                    <a:tint val="75000"/>
                  </a:prstClr>
                </a:solidFill>
              </a:rPr>
              <a:pPr/>
              <a:t>6/11/2015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5C3A9-5E47-43ED-B2C8-F48664D3513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73143846"/>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tmp"/></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90.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6.xml"/><Relationship Id="rId1" Type="http://schemas.openxmlformats.org/officeDocument/2006/relationships/slideLayout" Target="../slideLayouts/slideLayout57.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8.xml"/><Relationship Id="rId1" Type="http://schemas.openxmlformats.org/officeDocument/2006/relationships/slideLayout" Target="../slideLayouts/slideLayout79.xml"/></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9.xml"/><Relationship Id="rId1" Type="http://schemas.openxmlformats.org/officeDocument/2006/relationships/slideLayout" Target="../slideLayouts/slideLayout79.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0.xml"/><Relationship Id="rId1" Type="http://schemas.openxmlformats.org/officeDocument/2006/relationships/slideLayout" Target="../slideLayouts/slideLayout79.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68.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ctrTitle"/>
          </p:nvPr>
        </p:nvSpPr>
        <p:spPr>
          <a:xfrm>
            <a:off x="457200" y="2363788"/>
            <a:ext cx="8001000" cy="1827212"/>
          </a:xfrm>
        </p:spPr>
        <p:txBody>
          <a:bodyPr>
            <a:noAutofit/>
          </a:bodyPr>
          <a:lstStyle/>
          <a:p>
            <a:pPr algn="l"/>
            <a:r>
              <a:rPr lang="en-US" sz="3600" b="1" dirty="0" smtClean="0">
                <a:solidFill>
                  <a:schemeClr val="bg1"/>
                </a:solidFill>
                <a:latin typeface="Arial Narrow" pitchFamily="34" charset="0"/>
              </a:rPr>
              <a:t>Albemarle Regional Hazard Mitigation Plan Background and Adoption Procedure</a:t>
            </a:r>
            <a:endParaRPr lang="en-US" sz="3600" b="1" dirty="0">
              <a:solidFill>
                <a:schemeClr val="bg1"/>
              </a:solidFill>
              <a:latin typeface="Arial Narrow" pitchFamily="34" charset="0"/>
            </a:endParaRPr>
          </a:p>
        </p:txBody>
      </p:sp>
      <p:grpSp>
        <p:nvGrpSpPr>
          <p:cNvPr id="7" name="Group 6"/>
          <p:cNvGrpSpPr/>
          <p:nvPr/>
        </p:nvGrpSpPr>
        <p:grpSpPr>
          <a:xfrm>
            <a:off x="0" y="152400"/>
            <a:ext cx="9143999" cy="1524000"/>
            <a:chOff x="0" y="152400"/>
            <a:chExt cx="9143999" cy="1524000"/>
          </a:xfrm>
        </p:grpSpPr>
        <p:sp>
          <p:nvSpPr>
            <p:cNvPr id="8" name="Rectangle 7"/>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14808" y="152400"/>
              <a:ext cx="2529191" cy="1524000"/>
            </a:xfrm>
            <a:prstGeom prst="rect">
              <a:avLst/>
            </a:prstGeom>
          </p:spPr>
        </p:pic>
      </p:grpSp>
    </p:spTree>
    <p:extLst>
      <p:ext uri="{BB962C8B-B14F-4D97-AF65-F5344CB8AC3E}">
        <p14:creationId xmlns:p14="http://schemas.microsoft.com/office/powerpoint/2010/main" val="31686107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Albemarle Region</a:t>
            </a:r>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10</a:t>
            </a:fld>
            <a:endParaRPr lang="en-US" dirty="0">
              <a:solidFill>
                <a:prstClr val="black">
                  <a:tint val="75000"/>
                </a:prstClr>
              </a:solidFill>
            </a:endParaRPr>
          </a:p>
        </p:txBody>
      </p:sp>
      <p:sp>
        <p:nvSpPr>
          <p:cNvPr id="3" name="Rectangle 2"/>
          <p:cNvSpPr/>
          <p:nvPr/>
        </p:nvSpPr>
        <p:spPr>
          <a:xfrm>
            <a:off x="0" y="1720840"/>
            <a:ext cx="8737977" cy="1815882"/>
          </a:xfrm>
          <a:prstGeom prst="rect">
            <a:avLst/>
          </a:prstGeom>
        </p:spPr>
        <p:txBody>
          <a:bodyPr wrap="square">
            <a:spAutoFit/>
          </a:bodyPr>
          <a:lstStyle/>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pic>
        <p:nvPicPr>
          <p:cNvPr id="11" name="Picture 10" descr="ConceptMapHazardPlan.pdf - Adobe Reader"/>
          <p:cNvPicPr>
            <a:picLocks noChangeAspect="1"/>
          </p:cNvPicPr>
          <p:nvPr/>
        </p:nvPicPr>
        <p:blipFill rotWithShape="1">
          <a:blip r:embed="rId4">
            <a:extLst>
              <a:ext uri="{28A0092B-C50C-407E-A947-70E740481C1C}">
                <a14:useLocalDpi xmlns:a14="http://schemas.microsoft.com/office/drawing/2010/main" val="0"/>
              </a:ext>
            </a:extLst>
          </a:blip>
          <a:srcRect l="5176" t="22059" r="17177" b="1069"/>
          <a:stretch/>
        </p:blipFill>
        <p:spPr>
          <a:xfrm>
            <a:off x="78071" y="1828800"/>
            <a:ext cx="8987855" cy="4724400"/>
          </a:xfrm>
          <a:prstGeom prst="rect">
            <a:avLst/>
          </a:prstGeom>
        </p:spPr>
      </p:pic>
    </p:spTree>
    <p:extLst>
      <p:ext uri="{BB962C8B-B14F-4D97-AF65-F5344CB8AC3E}">
        <p14:creationId xmlns:p14="http://schemas.microsoft.com/office/powerpoint/2010/main" val="816707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Jurisdictions</a:t>
            </a: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11</a:t>
            </a:fld>
            <a:endParaRPr lang="en-US" dirty="0">
              <a:solidFill>
                <a:prstClr val="black">
                  <a:tint val="75000"/>
                </a:prstClr>
              </a:solidFill>
            </a:endParaRPr>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3" name="Rectangle 2"/>
          <p:cNvSpPr/>
          <p:nvPr/>
        </p:nvSpPr>
        <p:spPr>
          <a:xfrm>
            <a:off x="0" y="1720840"/>
            <a:ext cx="8737977" cy="1815882"/>
          </a:xfrm>
          <a:prstGeom prst="rect">
            <a:avLst/>
          </a:prstGeom>
        </p:spPr>
        <p:txBody>
          <a:bodyPr wrap="square">
            <a:spAutoFit/>
          </a:bodyPr>
          <a:lstStyle/>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715370631"/>
              </p:ext>
            </p:extLst>
          </p:nvPr>
        </p:nvGraphicFramePr>
        <p:xfrm>
          <a:off x="0" y="1720839"/>
          <a:ext cx="9084168" cy="5100767"/>
        </p:xfrm>
        <a:graphic>
          <a:graphicData uri="http://schemas.openxmlformats.org/drawingml/2006/table">
            <a:tbl>
              <a:tblPr firstRow="1" firstCol="1" bandRow="1">
                <a:tableStyleId>{5C22544A-7EE6-4342-B048-85BDC9FD1C3A}</a:tableStyleId>
              </a:tblPr>
              <a:tblGrid>
                <a:gridCol w="1135521"/>
                <a:gridCol w="1135521"/>
                <a:gridCol w="1135521"/>
                <a:gridCol w="1135521"/>
                <a:gridCol w="1135521"/>
                <a:gridCol w="1135521"/>
                <a:gridCol w="1135521"/>
                <a:gridCol w="1135521"/>
              </a:tblGrid>
              <a:tr h="534375">
                <a:tc>
                  <a:txBody>
                    <a:bodyPr/>
                    <a:lstStyle/>
                    <a:p>
                      <a:pPr marL="0" marR="0">
                        <a:lnSpc>
                          <a:spcPct val="115000"/>
                        </a:lnSpc>
                        <a:spcBef>
                          <a:spcPts val="0"/>
                        </a:spcBef>
                        <a:spcAft>
                          <a:spcPts val="0"/>
                        </a:spcAft>
                      </a:pPr>
                      <a:r>
                        <a:rPr lang="en-US" sz="1400" dirty="0">
                          <a:effectLst/>
                          <a:latin typeface="Arial Narrow" panose="020B0606020202030204" pitchFamily="34" charset="0"/>
                        </a:rPr>
                        <a:t>Camden County</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Chowan County</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Currituck County</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Dare County</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Gates County</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Hertford County</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Pasquotank County</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Perquimans County</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r>
              <a:tr h="534375">
                <a:tc>
                  <a:txBody>
                    <a:bodyPr/>
                    <a:lstStyle/>
                    <a:p>
                      <a:pPr marL="0" marR="0">
                        <a:lnSpc>
                          <a:spcPct val="115000"/>
                        </a:lnSpc>
                        <a:spcBef>
                          <a:spcPts val="0"/>
                        </a:spcBef>
                        <a:spcAft>
                          <a:spcPts val="0"/>
                        </a:spcAft>
                      </a:pPr>
                      <a:r>
                        <a:rPr lang="en-US" sz="1400" dirty="0">
                          <a:effectLst/>
                          <a:latin typeface="Arial Narrow" panose="020B0606020202030204" pitchFamily="34" charset="0"/>
                        </a:rPr>
                        <a:t> </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Town of Edenton</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 </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Town of Duck</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Town of Gatesville</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Town of Ahoskie</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Elizabeth City</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Town of Hertford</a:t>
                      </a:r>
                      <a:endParaRPr lang="en-US" sz="1400">
                        <a:solidFill>
                          <a:srgbClr val="365F91"/>
                        </a:solidFill>
                        <a:effectLst/>
                        <a:latin typeface="Arial Narrow" panose="020B0606020202030204" pitchFamily="34" charset="0"/>
                        <a:ea typeface="Calibri"/>
                        <a:cs typeface="Times New Roman"/>
                      </a:endParaRPr>
                    </a:p>
                  </a:txBody>
                  <a:tcPr marL="68580" marR="68580" marT="0" marB="0"/>
                </a:tc>
              </a:tr>
              <a:tr h="809631">
                <a:tc>
                  <a:txBody>
                    <a:bodyPr/>
                    <a:lstStyle/>
                    <a:p>
                      <a:pPr marL="0" marR="0">
                        <a:lnSpc>
                          <a:spcPct val="115000"/>
                        </a:lnSpc>
                        <a:spcBef>
                          <a:spcPts val="0"/>
                        </a:spcBef>
                        <a:spcAft>
                          <a:spcPts val="0"/>
                        </a:spcAft>
                      </a:pPr>
                      <a:r>
                        <a:rPr lang="en-US" sz="1400" dirty="0">
                          <a:effectLst/>
                          <a:latin typeface="Arial Narrow" panose="020B0606020202030204" pitchFamily="34" charset="0"/>
                        </a:rPr>
                        <a:t> </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Town of Kill Devil Hills</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Town of Cofield</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Town of Winfall</a:t>
                      </a:r>
                      <a:endParaRPr lang="en-US" sz="1400">
                        <a:solidFill>
                          <a:srgbClr val="365F91"/>
                        </a:solidFill>
                        <a:effectLst/>
                        <a:latin typeface="Arial Narrow" panose="020B0606020202030204" pitchFamily="34" charset="0"/>
                        <a:ea typeface="Calibri"/>
                        <a:cs typeface="Times New Roman"/>
                      </a:endParaRPr>
                    </a:p>
                  </a:txBody>
                  <a:tcPr marL="68580" marR="68580" marT="0" marB="0"/>
                </a:tc>
              </a:tr>
              <a:tr h="534375">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 </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Town of Kitty Hawk</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 </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Town of Como</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r>
              <a:tr h="809631">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 </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Town of Manteo</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 </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Town of </a:t>
                      </a:r>
                      <a:r>
                        <a:rPr lang="en-US" sz="1400" dirty="0" err="1">
                          <a:effectLst/>
                          <a:latin typeface="Arial Narrow" panose="020B0606020202030204" pitchFamily="34" charset="0"/>
                        </a:rPr>
                        <a:t>Harrellsville</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r>
              <a:tr h="809631">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Town of Nags Head</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Town of Murfreesboro</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 </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r>
              <a:tr h="809631">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Town of Southern Shores</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Town of Winton</a:t>
                      </a:r>
                    </a:p>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 </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 </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r>
              <a:tr h="259118">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Arial Narrow" panose="020B0606020202030204" pitchFamily="34" charset="0"/>
                        </a:rPr>
                        <a:t> </a:t>
                      </a:r>
                      <a:endParaRPr lang="en-US" sz="1400">
                        <a:solidFill>
                          <a:srgbClr val="365F91"/>
                        </a:solidFill>
                        <a:effectLst/>
                        <a:latin typeface="Arial Narrow" panose="020B0606020202030204" pitchFamily="34"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Arial Narrow" panose="020B0606020202030204" pitchFamily="34" charset="0"/>
                        </a:rPr>
                        <a:t> </a:t>
                      </a:r>
                      <a:endParaRPr lang="en-US" sz="1400" dirty="0">
                        <a:solidFill>
                          <a:srgbClr val="365F91"/>
                        </a:solidFill>
                        <a:effectLst/>
                        <a:latin typeface="Arial Narrow" panose="020B0606020202030204" pitchFamily="34" charset="0"/>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386385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Project</a:t>
            </a:r>
            <a:r>
              <a:rPr lang="en-US" sz="3600" b="1" dirty="0" smtClean="0">
                <a:solidFill>
                  <a:schemeClr val="bg1"/>
                </a:solidFill>
                <a:latin typeface="Arial Narrow" pitchFamily="34" charset="0"/>
              </a:rPr>
              <a:t> </a:t>
            </a:r>
            <a:r>
              <a:rPr lang="en-US" dirty="0">
                <a:solidFill>
                  <a:schemeClr val="bg1"/>
                </a:solidFill>
                <a:latin typeface="Arial Narrow" panose="020B0606020202030204" pitchFamily="34" charset="0"/>
              </a:rPr>
              <a:t>Overview</a:t>
            </a: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12</a:t>
            </a:fld>
            <a:endParaRPr lang="en-US" dirty="0">
              <a:solidFill>
                <a:prstClr val="black">
                  <a:tint val="75000"/>
                </a:prstClr>
              </a:solidFill>
            </a:endParaRPr>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3" name="Rectangle 2"/>
          <p:cNvSpPr/>
          <p:nvPr/>
        </p:nvSpPr>
        <p:spPr>
          <a:xfrm>
            <a:off x="0" y="1720840"/>
            <a:ext cx="8737977" cy="1815882"/>
          </a:xfrm>
          <a:prstGeom prst="rect">
            <a:avLst/>
          </a:prstGeom>
        </p:spPr>
        <p:txBody>
          <a:bodyPr wrap="square">
            <a:spAutoFit/>
          </a:bodyPr>
          <a:lstStyle/>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
        <p:nvSpPr>
          <p:cNvPr id="6" name="Rectangle 5"/>
          <p:cNvSpPr/>
          <p:nvPr/>
        </p:nvSpPr>
        <p:spPr>
          <a:xfrm>
            <a:off x="-1" y="1676400"/>
            <a:ext cx="9118977" cy="4093428"/>
          </a:xfrm>
          <a:prstGeom prst="rect">
            <a:avLst/>
          </a:prstGeom>
        </p:spPr>
        <p:txBody>
          <a:bodyPr wrap="square">
            <a:spAutoFit/>
          </a:bodyPr>
          <a:lstStyle/>
          <a:p>
            <a:endParaRPr lang="en-US" dirty="0"/>
          </a:p>
          <a:p>
            <a:r>
              <a:rPr lang="en-US" sz="3200" b="1" dirty="0" smtClean="0">
                <a:solidFill>
                  <a:schemeClr val="bg1"/>
                </a:solidFill>
                <a:latin typeface="Arial Narrow" panose="020B0606020202030204" pitchFamily="34" charset="0"/>
              </a:rPr>
              <a:t>Purpose</a:t>
            </a:r>
          </a:p>
          <a:p>
            <a:endParaRPr lang="en-US" sz="2400" dirty="0">
              <a:solidFill>
                <a:schemeClr val="bg1"/>
              </a:solidFill>
              <a:latin typeface="Arial Narrow" panose="020B0606020202030204" pitchFamily="34" charset="0"/>
            </a:endParaRPr>
          </a:p>
          <a:p>
            <a:r>
              <a:rPr lang="en-US" sz="2400" dirty="0">
                <a:solidFill>
                  <a:schemeClr val="bg1"/>
                </a:solidFill>
                <a:latin typeface="Arial Narrow" panose="020B0606020202030204" pitchFamily="34" charset="0"/>
              </a:rPr>
              <a:t>To prepare a Regional Hazard Mitigation Plan for the </a:t>
            </a:r>
            <a:r>
              <a:rPr lang="en-US" sz="2400" dirty="0" smtClean="0">
                <a:solidFill>
                  <a:schemeClr val="bg1"/>
                </a:solidFill>
                <a:latin typeface="Arial Narrow" panose="020B0606020202030204" pitchFamily="34" charset="0"/>
              </a:rPr>
              <a:t>Albemarle </a:t>
            </a:r>
            <a:r>
              <a:rPr lang="en-US" sz="2400" dirty="0">
                <a:solidFill>
                  <a:schemeClr val="bg1"/>
                </a:solidFill>
                <a:latin typeface="Arial Narrow" panose="020B0606020202030204" pitchFamily="34" charset="0"/>
              </a:rPr>
              <a:t>area </a:t>
            </a:r>
            <a:r>
              <a:rPr lang="en-US" sz="2400" dirty="0" smtClean="0">
                <a:solidFill>
                  <a:schemeClr val="bg1"/>
                </a:solidFill>
                <a:latin typeface="Arial Narrow" panose="020B0606020202030204" pitchFamily="34" charset="0"/>
              </a:rPr>
              <a:t>in </a:t>
            </a:r>
            <a:r>
              <a:rPr lang="en-US" sz="2400" dirty="0">
                <a:solidFill>
                  <a:schemeClr val="bg1"/>
                </a:solidFill>
                <a:latin typeface="Arial Narrow" panose="020B0606020202030204" pitchFamily="34" charset="0"/>
              </a:rPr>
              <a:t>accordance with guidelines set forth by NCEM and FEMA, including but </a:t>
            </a:r>
            <a:r>
              <a:rPr lang="en-US" sz="2400" dirty="0" smtClean="0">
                <a:solidFill>
                  <a:schemeClr val="bg1"/>
                </a:solidFill>
                <a:latin typeface="Arial Narrow" panose="020B0606020202030204" pitchFamily="34" charset="0"/>
              </a:rPr>
              <a:t>not limited </a:t>
            </a:r>
            <a:r>
              <a:rPr lang="en-US" sz="2400" dirty="0">
                <a:solidFill>
                  <a:schemeClr val="bg1"/>
                </a:solidFill>
                <a:latin typeface="Arial Narrow" panose="020B0606020202030204" pitchFamily="34" charset="0"/>
              </a:rPr>
              <a:t>to, NC Senate Bill 300, the Disaster Mitigation Act of 2000, NC Emergency Management Act, NCEM Local </a:t>
            </a:r>
            <a:r>
              <a:rPr lang="en-US" sz="2400" dirty="0" smtClean="0">
                <a:solidFill>
                  <a:schemeClr val="bg1"/>
                </a:solidFill>
                <a:latin typeface="Arial Narrow" panose="020B0606020202030204" pitchFamily="34" charset="0"/>
              </a:rPr>
              <a:t>Hazard Mitigation </a:t>
            </a:r>
            <a:r>
              <a:rPr lang="en-US" sz="2400" dirty="0">
                <a:solidFill>
                  <a:schemeClr val="bg1"/>
                </a:solidFill>
                <a:latin typeface="Arial Narrow" panose="020B0606020202030204" pitchFamily="34" charset="0"/>
              </a:rPr>
              <a:t>Plan Update Checklist, FEMA Local Multi-Hazard Mitigation Planning Guidance and 44 CFR 201.6. The </a:t>
            </a:r>
            <a:r>
              <a:rPr lang="en-US" sz="2400" dirty="0" smtClean="0">
                <a:solidFill>
                  <a:schemeClr val="bg1"/>
                </a:solidFill>
                <a:latin typeface="Arial Narrow" panose="020B0606020202030204" pitchFamily="34" charset="0"/>
              </a:rPr>
              <a:t>process will </a:t>
            </a:r>
            <a:r>
              <a:rPr lang="en-US" sz="2400" dirty="0">
                <a:solidFill>
                  <a:schemeClr val="bg1"/>
                </a:solidFill>
                <a:latin typeface="Arial Narrow" panose="020B0606020202030204" pitchFamily="34" charset="0"/>
              </a:rPr>
              <a:t>also follow the Community Rating System (CRS) 10–step planning process as required for communities participating </a:t>
            </a:r>
            <a:r>
              <a:rPr lang="en-US" sz="2400" dirty="0" smtClean="0">
                <a:solidFill>
                  <a:schemeClr val="bg1"/>
                </a:solidFill>
                <a:latin typeface="Arial Narrow" panose="020B0606020202030204" pitchFamily="34" charset="0"/>
              </a:rPr>
              <a:t>in the CRS</a:t>
            </a:r>
            <a:endParaRPr lang="en-US" sz="2400" dirty="0">
              <a:solidFill>
                <a:schemeClr val="bg1"/>
              </a:solidFill>
              <a:latin typeface="Arial Narrow" panose="020B0606020202030204" pitchFamily="34" charset="0"/>
            </a:endParaRPr>
          </a:p>
          <a:p>
            <a:endParaRPr lang="en-US" dirty="0"/>
          </a:p>
        </p:txBody>
      </p:sp>
    </p:spTree>
    <p:extLst>
      <p:ext uri="{BB962C8B-B14F-4D97-AF65-F5344CB8AC3E}">
        <p14:creationId xmlns:p14="http://schemas.microsoft.com/office/powerpoint/2010/main" val="36077414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Hazards Addressed</a:t>
            </a: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13</a:t>
            </a:fld>
            <a:endParaRPr lang="en-US" dirty="0">
              <a:solidFill>
                <a:prstClr val="black">
                  <a:tint val="75000"/>
                </a:prstClr>
              </a:solidFill>
            </a:endParaRPr>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3" name="Rectangle 2"/>
          <p:cNvSpPr/>
          <p:nvPr/>
        </p:nvSpPr>
        <p:spPr>
          <a:xfrm>
            <a:off x="0" y="1720840"/>
            <a:ext cx="8737977" cy="1815882"/>
          </a:xfrm>
          <a:prstGeom prst="rect">
            <a:avLst/>
          </a:prstGeom>
        </p:spPr>
        <p:txBody>
          <a:bodyPr wrap="square">
            <a:spAutoFit/>
          </a:bodyPr>
          <a:lstStyle/>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
        <p:nvSpPr>
          <p:cNvPr id="6" name="Rectangle 5"/>
          <p:cNvSpPr/>
          <p:nvPr/>
        </p:nvSpPr>
        <p:spPr>
          <a:xfrm>
            <a:off x="-1" y="1676400"/>
            <a:ext cx="4114801" cy="4801314"/>
          </a:xfrm>
          <a:prstGeom prst="rect">
            <a:avLst/>
          </a:prstGeom>
        </p:spPr>
        <p:txBody>
          <a:bodyPr wrap="square">
            <a:spAutoFit/>
          </a:bodyPr>
          <a:lstStyle/>
          <a:p>
            <a:endParaRPr lang="en-US" dirty="0">
              <a:solidFill>
                <a:prstClr val="black"/>
              </a:solidFill>
              <a:latin typeface="Arial Narrow" panose="020B0606020202030204" pitchFamily="34" charset="0"/>
            </a:endParaRPr>
          </a:p>
          <a:p>
            <a:pPr lvl="1"/>
            <a:r>
              <a:rPr lang="en-US" sz="2400" dirty="0">
                <a:solidFill>
                  <a:prstClr val="white"/>
                </a:solidFill>
                <a:latin typeface="Arial Narrow" panose="020B0606020202030204" pitchFamily="34" charset="0"/>
              </a:rPr>
              <a:t>Hurricanes</a:t>
            </a:r>
          </a:p>
          <a:p>
            <a:pPr lvl="1"/>
            <a:r>
              <a:rPr lang="en-US" sz="2400" dirty="0">
                <a:solidFill>
                  <a:prstClr val="white"/>
                </a:solidFill>
                <a:latin typeface="Arial Narrow" panose="020B0606020202030204" pitchFamily="34" charset="0"/>
              </a:rPr>
              <a:t>Floods</a:t>
            </a:r>
          </a:p>
          <a:p>
            <a:pPr lvl="1"/>
            <a:r>
              <a:rPr lang="en-US" sz="2400" dirty="0">
                <a:solidFill>
                  <a:prstClr val="white"/>
                </a:solidFill>
                <a:latin typeface="Arial Narrow" panose="020B0606020202030204" pitchFamily="34" charset="0"/>
              </a:rPr>
              <a:t>Tornados</a:t>
            </a:r>
          </a:p>
          <a:p>
            <a:pPr lvl="1"/>
            <a:r>
              <a:rPr lang="en-US" sz="2400" dirty="0">
                <a:solidFill>
                  <a:prstClr val="white"/>
                </a:solidFill>
                <a:latin typeface="Arial Narrow" panose="020B0606020202030204" pitchFamily="34" charset="0"/>
              </a:rPr>
              <a:t>Winter Storms</a:t>
            </a:r>
          </a:p>
          <a:p>
            <a:pPr lvl="1"/>
            <a:r>
              <a:rPr lang="en-US" sz="2400" dirty="0">
                <a:solidFill>
                  <a:prstClr val="white"/>
                </a:solidFill>
                <a:latin typeface="Arial Narrow" panose="020B0606020202030204" pitchFamily="34" charset="0"/>
              </a:rPr>
              <a:t>Severe Thunderstorm</a:t>
            </a:r>
          </a:p>
          <a:p>
            <a:pPr lvl="1"/>
            <a:r>
              <a:rPr lang="en-US" sz="2400" dirty="0">
                <a:solidFill>
                  <a:prstClr val="white"/>
                </a:solidFill>
                <a:latin typeface="Arial Narrow" panose="020B0606020202030204" pitchFamily="34" charset="0"/>
              </a:rPr>
              <a:t>Wildfires</a:t>
            </a:r>
          </a:p>
          <a:p>
            <a:pPr lvl="1"/>
            <a:r>
              <a:rPr lang="en-US" sz="2400" dirty="0">
                <a:solidFill>
                  <a:prstClr val="white"/>
                </a:solidFill>
                <a:latin typeface="Arial Narrow" panose="020B0606020202030204" pitchFamily="34" charset="0"/>
              </a:rPr>
              <a:t>Erosion</a:t>
            </a:r>
          </a:p>
          <a:p>
            <a:pPr lvl="1"/>
            <a:r>
              <a:rPr lang="en-US" sz="2400" dirty="0">
                <a:solidFill>
                  <a:prstClr val="white"/>
                </a:solidFill>
                <a:latin typeface="Arial Narrow" panose="020B0606020202030204" pitchFamily="34" charset="0"/>
              </a:rPr>
              <a:t>Nor'easters</a:t>
            </a:r>
          </a:p>
          <a:p>
            <a:pPr lvl="1"/>
            <a:r>
              <a:rPr lang="en-US" sz="2400" dirty="0">
                <a:solidFill>
                  <a:prstClr val="white"/>
                </a:solidFill>
                <a:latin typeface="Arial Narrow" panose="020B0606020202030204" pitchFamily="34" charset="0"/>
              </a:rPr>
              <a:t>Drought/Heat Wave</a:t>
            </a:r>
          </a:p>
          <a:p>
            <a:pPr lvl="1"/>
            <a:r>
              <a:rPr lang="en-US" sz="2400" dirty="0">
                <a:solidFill>
                  <a:prstClr val="white"/>
                </a:solidFill>
                <a:latin typeface="Arial Narrow" panose="020B0606020202030204" pitchFamily="34" charset="0"/>
              </a:rPr>
              <a:t>Severe Winter </a:t>
            </a:r>
            <a:r>
              <a:rPr lang="en-US" sz="2400" dirty="0" smtClean="0">
                <a:solidFill>
                  <a:prstClr val="white"/>
                </a:solidFill>
                <a:latin typeface="Arial Narrow" panose="020B0606020202030204" pitchFamily="34" charset="0"/>
              </a:rPr>
              <a:t>Storms</a:t>
            </a:r>
          </a:p>
          <a:p>
            <a:pPr lvl="1"/>
            <a:r>
              <a:rPr lang="en-US" sz="2400" dirty="0" smtClean="0">
                <a:solidFill>
                  <a:prstClr val="white"/>
                </a:solidFill>
                <a:latin typeface="Arial Narrow" panose="020B0606020202030204" pitchFamily="34" charset="0"/>
              </a:rPr>
              <a:t>Volcanos</a:t>
            </a:r>
          </a:p>
          <a:p>
            <a:pPr lvl="1"/>
            <a:r>
              <a:rPr lang="en-US" sz="2400" dirty="0" smtClean="0">
                <a:solidFill>
                  <a:prstClr val="white"/>
                </a:solidFill>
                <a:latin typeface="Arial Narrow" panose="020B0606020202030204" pitchFamily="34" charset="0"/>
              </a:rPr>
              <a:t>Earthquakes</a:t>
            </a:r>
            <a:endParaRPr lang="en-US" sz="2400" dirty="0">
              <a:solidFill>
                <a:prstClr val="white"/>
              </a:solidFill>
              <a:latin typeface="Arial Narrow" panose="020B0606020202030204" pitchFamily="34" charset="0"/>
            </a:endParaRPr>
          </a:p>
        </p:txBody>
      </p:sp>
      <p:sp>
        <p:nvSpPr>
          <p:cNvPr id="9" name="Rectangle 8"/>
          <p:cNvSpPr/>
          <p:nvPr/>
        </p:nvSpPr>
        <p:spPr>
          <a:xfrm>
            <a:off x="12510" y="4229100"/>
            <a:ext cx="9118977" cy="2185214"/>
          </a:xfrm>
          <a:prstGeom prst="rect">
            <a:avLst/>
          </a:prstGeom>
        </p:spPr>
        <p:txBody>
          <a:bodyPr wrap="square">
            <a:spAutoFit/>
          </a:bodyPr>
          <a:lstStyle/>
          <a:p>
            <a:endParaRPr lang="en-US" dirty="0">
              <a:solidFill>
                <a:prstClr val="black"/>
              </a:solidFill>
            </a:endParaRPr>
          </a:p>
          <a:p>
            <a:pPr lvl="1"/>
            <a:endParaRPr lang="en-US" sz="2800" dirty="0" smtClean="0">
              <a:solidFill>
                <a:prstClr val="white"/>
              </a:solidFill>
            </a:endParaRPr>
          </a:p>
          <a:p>
            <a:pPr marL="800100" lvl="1" indent="-342900">
              <a:buFont typeface="Arial" panose="020B0604020202020204" pitchFamily="34" charset="0"/>
              <a:buChar char="•"/>
            </a:pPr>
            <a:endParaRPr lang="en-US" sz="2400" dirty="0">
              <a:solidFill>
                <a:prstClr val="white"/>
              </a:solidFill>
            </a:endParaRPr>
          </a:p>
          <a:p>
            <a:endParaRPr lang="en-US" sz="2400" dirty="0">
              <a:solidFill>
                <a:prstClr val="white"/>
              </a:solidFill>
            </a:endParaRPr>
          </a:p>
          <a:p>
            <a:endParaRPr lang="en-US" sz="2400" dirty="0">
              <a:solidFill>
                <a:prstClr val="white"/>
              </a:solidFill>
            </a:endParaRPr>
          </a:p>
          <a:p>
            <a:endParaRPr lang="en-US" dirty="0">
              <a:solidFill>
                <a:prstClr val="black"/>
              </a:solidFill>
            </a:endParaRPr>
          </a:p>
        </p:txBody>
      </p:sp>
      <p:sp>
        <p:nvSpPr>
          <p:cNvPr id="11" name="TextBox 10"/>
          <p:cNvSpPr txBox="1"/>
          <p:nvPr/>
        </p:nvSpPr>
        <p:spPr>
          <a:xfrm>
            <a:off x="4571998" y="2057400"/>
            <a:ext cx="4165979" cy="6340197"/>
          </a:xfrm>
          <a:prstGeom prst="rect">
            <a:avLst/>
          </a:prstGeom>
          <a:noFill/>
        </p:spPr>
        <p:txBody>
          <a:bodyPr wrap="square" rtlCol="0">
            <a:spAutoFit/>
          </a:bodyPr>
          <a:lstStyle/>
          <a:p>
            <a:pPr lvl="1"/>
            <a:r>
              <a:rPr lang="en-US" sz="2400" dirty="0" smtClean="0">
                <a:solidFill>
                  <a:prstClr val="white"/>
                </a:solidFill>
                <a:latin typeface="Arial Narrow" panose="020B0606020202030204" pitchFamily="34" charset="0"/>
              </a:rPr>
              <a:t>Storm </a:t>
            </a:r>
            <a:r>
              <a:rPr lang="en-US" sz="2400" dirty="0">
                <a:solidFill>
                  <a:prstClr val="white"/>
                </a:solidFill>
                <a:latin typeface="Arial Narrow" panose="020B0606020202030204" pitchFamily="34" charset="0"/>
              </a:rPr>
              <a:t>Surge</a:t>
            </a:r>
          </a:p>
          <a:p>
            <a:pPr lvl="1"/>
            <a:r>
              <a:rPr lang="en-US" sz="2400" dirty="0">
                <a:solidFill>
                  <a:prstClr val="white"/>
                </a:solidFill>
                <a:latin typeface="Arial Narrow" panose="020B0606020202030204" pitchFamily="34" charset="0"/>
              </a:rPr>
              <a:t>Landslides/Sinkholes</a:t>
            </a:r>
          </a:p>
          <a:p>
            <a:pPr lvl="1"/>
            <a:r>
              <a:rPr lang="en-US" sz="2400" dirty="0">
                <a:solidFill>
                  <a:prstClr val="white"/>
                </a:solidFill>
                <a:latin typeface="Arial Narrow" panose="020B0606020202030204" pitchFamily="34" charset="0"/>
              </a:rPr>
              <a:t>Dam/Levee Failure</a:t>
            </a:r>
          </a:p>
          <a:p>
            <a:pPr lvl="1"/>
            <a:r>
              <a:rPr lang="en-US" sz="2400" dirty="0">
                <a:solidFill>
                  <a:prstClr val="white"/>
                </a:solidFill>
                <a:latin typeface="Arial Narrow" panose="020B0606020202030204" pitchFamily="34" charset="0"/>
              </a:rPr>
              <a:t>Tsunamis</a:t>
            </a:r>
          </a:p>
          <a:p>
            <a:pPr lvl="1"/>
            <a:r>
              <a:rPr lang="en-US" sz="2400" dirty="0">
                <a:solidFill>
                  <a:prstClr val="white"/>
                </a:solidFill>
                <a:latin typeface="Arial Narrow" panose="020B0606020202030204" pitchFamily="34" charset="0"/>
              </a:rPr>
              <a:t>Rip Currents</a:t>
            </a:r>
          </a:p>
          <a:p>
            <a:pPr lvl="1"/>
            <a:r>
              <a:rPr lang="en-US" sz="2400" dirty="0">
                <a:solidFill>
                  <a:prstClr val="white"/>
                </a:solidFill>
                <a:latin typeface="Arial Narrow" panose="020B0606020202030204" pitchFamily="34" charset="0"/>
              </a:rPr>
              <a:t>Terrorism</a:t>
            </a:r>
          </a:p>
          <a:p>
            <a:pPr lvl="1"/>
            <a:r>
              <a:rPr lang="en-US" sz="2400" dirty="0">
                <a:solidFill>
                  <a:prstClr val="white"/>
                </a:solidFill>
                <a:latin typeface="Arial Narrow" panose="020B0606020202030204" pitchFamily="34" charset="0"/>
              </a:rPr>
              <a:t>Pandemic</a:t>
            </a:r>
          </a:p>
          <a:p>
            <a:pPr lvl="1"/>
            <a:r>
              <a:rPr lang="en-US" sz="2400" dirty="0">
                <a:solidFill>
                  <a:prstClr val="white"/>
                </a:solidFill>
                <a:latin typeface="Arial Narrow" panose="020B0606020202030204" pitchFamily="34" charset="0"/>
              </a:rPr>
              <a:t>Transportation</a:t>
            </a:r>
          </a:p>
          <a:p>
            <a:pPr lvl="1"/>
            <a:r>
              <a:rPr lang="en-US" sz="2400" dirty="0" err="1">
                <a:solidFill>
                  <a:prstClr val="white"/>
                </a:solidFill>
                <a:latin typeface="Arial Narrow" panose="020B0606020202030204" pitchFamily="34" charset="0"/>
              </a:rPr>
              <a:t>Haz</a:t>
            </a:r>
            <a:r>
              <a:rPr lang="en-US" sz="2400" dirty="0">
                <a:solidFill>
                  <a:prstClr val="white"/>
                </a:solidFill>
                <a:latin typeface="Arial Narrow" panose="020B0606020202030204" pitchFamily="34" charset="0"/>
              </a:rPr>
              <a:t> Mat Incidents</a:t>
            </a:r>
          </a:p>
          <a:p>
            <a:pPr lvl="1"/>
            <a:r>
              <a:rPr lang="en-US" sz="2400" dirty="0">
                <a:solidFill>
                  <a:prstClr val="white"/>
                </a:solidFill>
                <a:latin typeface="Arial Narrow" panose="020B0606020202030204" pitchFamily="34" charset="0"/>
              </a:rPr>
              <a:t>Nuclear Incidents</a:t>
            </a:r>
          </a:p>
          <a:p>
            <a:pPr lvl="1"/>
            <a:r>
              <a:rPr lang="en-US" sz="2400" dirty="0">
                <a:solidFill>
                  <a:prstClr val="white"/>
                </a:solidFill>
                <a:latin typeface="Arial Narrow" panose="020B0606020202030204" pitchFamily="34" charset="0"/>
              </a:rPr>
              <a:t>Groundwater contamination</a:t>
            </a:r>
          </a:p>
          <a:p>
            <a:pPr lvl="1"/>
            <a:r>
              <a:rPr lang="en-US" sz="2400" dirty="0">
                <a:solidFill>
                  <a:prstClr val="white"/>
                </a:solidFill>
                <a:latin typeface="Arial Narrow" panose="020B0606020202030204" pitchFamily="34" charset="0"/>
              </a:rPr>
              <a:t>Infectious disease</a:t>
            </a:r>
          </a:p>
          <a:p>
            <a:pPr lvl="1"/>
            <a:endParaRPr lang="en-US" sz="2800" dirty="0">
              <a:solidFill>
                <a:prstClr val="white"/>
              </a:solidFill>
            </a:endParaRPr>
          </a:p>
          <a:p>
            <a:pPr marL="800100" lvl="1" indent="-342900">
              <a:buFont typeface="Arial" panose="020B0604020202020204" pitchFamily="34" charset="0"/>
              <a:buChar char="•"/>
            </a:pPr>
            <a:endParaRPr lang="en-US" sz="2400" dirty="0">
              <a:solidFill>
                <a:prstClr val="white"/>
              </a:solidFill>
            </a:endParaRPr>
          </a:p>
          <a:p>
            <a:pPr lvl="0"/>
            <a:endParaRPr lang="en-US" sz="2400" dirty="0">
              <a:solidFill>
                <a:prstClr val="white"/>
              </a:solidFill>
            </a:endParaRPr>
          </a:p>
          <a:p>
            <a:pPr lvl="0"/>
            <a:endParaRPr lang="en-US" sz="2400" dirty="0">
              <a:solidFill>
                <a:prstClr val="white"/>
              </a:solidFill>
            </a:endParaRPr>
          </a:p>
          <a:p>
            <a:pPr lvl="0"/>
            <a:endParaRPr lang="en-US" dirty="0">
              <a:solidFill>
                <a:prstClr val="black"/>
              </a:solidFill>
            </a:endParaRPr>
          </a:p>
        </p:txBody>
      </p:sp>
    </p:spTree>
    <p:extLst>
      <p:ext uri="{BB962C8B-B14F-4D97-AF65-F5344CB8AC3E}">
        <p14:creationId xmlns:p14="http://schemas.microsoft.com/office/powerpoint/2010/main" val="1135756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Project Overview</a:t>
            </a: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14</a:t>
            </a:fld>
            <a:endParaRPr lang="en-US" dirty="0">
              <a:solidFill>
                <a:prstClr val="black">
                  <a:tint val="75000"/>
                </a:prstClr>
              </a:solidFill>
            </a:endParaRPr>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3" name="Rectangle 2"/>
          <p:cNvSpPr/>
          <p:nvPr/>
        </p:nvSpPr>
        <p:spPr>
          <a:xfrm>
            <a:off x="0" y="1720840"/>
            <a:ext cx="8737977" cy="1815882"/>
          </a:xfrm>
          <a:prstGeom prst="rect">
            <a:avLst/>
          </a:prstGeom>
        </p:spPr>
        <p:txBody>
          <a:bodyPr wrap="square">
            <a:spAutoFit/>
          </a:bodyPr>
          <a:lstStyle/>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
        <p:nvSpPr>
          <p:cNvPr id="6" name="Rectangle 5"/>
          <p:cNvSpPr/>
          <p:nvPr/>
        </p:nvSpPr>
        <p:spPr>
          <a:xfrm>
            <a:off x="-1" y="1676400"/>
            <a:ext cx="9118977" cy="5663089"/>
          </a:xfrm>
          <a:prstGeom prst="rect">
            <a:avLst/>
          </a:prstGeom>
        </p:spPr>
        <p:txBody>
          <a:bodyPr wrap="square">
            <a:spAutoFit/>
          </a:bodyPr>
          <a:lstStyle/>
          <a:p>
            <a:r>
              <a:rPr lang="en-US" sz="3200" b="1" dirty="0" smtClean="0">
                <a:solidFill>
                  <a:prstClr val="white"/>
                </a:solidFill>
                <a:latin typeface="Arial Narrow" panose="020B0606020202030204" pitchFamily="34" charset="0"/>
              </a:rPr>
              <a:t>Key Objectives (Mitigation Techniques)</a:t>
            </a:r>
          </a:p>
          <a:p>
            <a:endParaRPr lang="en-US" sz="2400" dirty="0">
              <a:solidFill>
                <a:prstClr val="white"/>
              </a:solidFill>
              <a:latin typeface="Arial Narrow" panose="020B0606020202030204" pitchFamily="34" charset="0"/>
            </a:endParaRPr>
          </a:p>
          <a:p>
            <a:r>
              <a:rPr lang="en-US" sz="2400" b="1" dirty="0" smtClean="0">
                <a:solidFill>
                  <a:prstClr val="white"/>
                </a:solidFill>
                <a:latin typeface="Arial Narrow" panose="020B0606020202030204" pitchFamily="34" charset="0"/>
              </a:rPr>
              <a:t>Prevention</a:t>
            </a:r>
          </a:p>
          <a:p>
            <a:pPr marL="342900" indent="-342900">
              <a:buFont typeface="Arial" panose="020B0604020202020204" pitchFamily="34" charset="0"/>
              <a:buChar char="•"/>
            </a:pPr>
            <a:r>
              <a:rPr lang="en-US" sz="2400" dirty="0" smtClean="0">
                <a:solidFill>
                  <a:prstClr val="white"/>
                </a:solidFill>
                <a:latin typeface="Arial Narrow" panose="020B0606020202030204" pitchFamily="34" charset="0"/>
              </a:rPr>
              <a:t>Planning &amp; Zoning, Building Codes, Open Space Preservation, Floodplain Regulations, </a:t>
            </a:r>
            <a:r>
              <a:rPr lang="en-US" sz="2400" dirty="0" err="1" smtClean="0">
                <a:solidFill>
                  <a:prstClr val="white"/>
                </a:solidFill>
                <a:latin typeface="Arial Narrow" panose="020B0606020202030204" pitchFamily="34" charset="0"/>
              </a:rPr>
              <a:t>Stormwater</a:t>
            </a:r>
            <a:r>
              <a:rPr lang="en-US" sz="2400" dirty="0" smtClean="0">
                <a:solidFill>
                  <a:prstClr val="white"/>
                </a:solidFill>
                <a:latin typeface="Arial Narrow" panose="020B0606020202030204" pitchFamily="34" charset="0"/>
              </a:rPr>
              <a:t> Management, </a:t>
            </a:r>
            <a:r>
              <a:rPr lang="en-US" sz="2400" dirty="0" smtClean="0">
                <a:solidFill>
                  <a:prstClr val="white"/>
                </a:solidFill>
                <a:latin typeface="Arial Narrow" panose="020B0606020202030204" pitchFamily="34" charset="0"/>
              </a:rPr>
              <a:t>Drainage </a:t>
            </a:r>
            <a:r>
              <a:rPr lang="en-US" sz="2400" dirty="0" smtClean="0">
                <a:solidFill>
                  <a:prstClr val="white"/>
                </a:solidFill>
                <a:latin typeface="Arial Narrow" panose="020B0606020202030204" pitchFamily="34" charset="0"/>
              </a:rPr>
              <a:t>System Maintenance, CIP</a:t>
            </a:r>
          </a:p>
          <a:p>
            <a:pPr marL="342900" indent="-342900">
              <a:buFont typeface="Arial" panose="020B0604020202020204" pitchFamily="34" charset="0"/>
              <a:buChar char="•"/>
            </a:pPr>
            <a:endParaRPr lang="en-US" sz="2400" dirty="0" smtClean="0">
              <a:solidFill>
                <a:prstClr val="white"/>
              </a:solidFill>
              <a:latin typeface="Arial Narrow" panose="020B0606020202030204" pitchFamily="34" charset="0"/>
            </a:endParaRPr>
          </a:p>
          <a:p>
            <a:r>
              <a:rPr lang="en-US" sz="2400" b="1" dirty="0" smtClean="0">
                <a:solidFill>
                  <a:prstClr val="white"/>
                </a:solidFill>
                <a:latin typeface="Arial Narrow" panose="020B0606020202030204" pitchFamily="34" charset="0"/>
              </a:rPr>
              <a:t>Property Protection</a:t>
            </a:r>
          </a:p>
          <a:p>
            <a:pPr marL="342900" indent="-342900">
              <a:buFont typeface="Arial" panose="020B0604020202020204" pitchFamily="34" charset="0"/>
              <a:buChar char="•"/>
            </a:pPr>
            <a:r>
              <a:rPr lang="en-US" sz="2400" dirty="0" smtClean="0">
                <a:solidFill>
                  <a:prstClr val="white"/>
                </a:solidFill>
                <a:latin typeface="Arial Narrow" panose="020B0606020202030204" pitchFamily="34" charset="0"/>
              </a:rPr>
              <a:t>Acquisition, Relocation, Elevation, Critical Facilities protection, Retrofitting, Insurance</a:t>
            </a:r>
          </a:p>
          <a:p>
            <a:endParaRPr lang="en-US" sz="2400" dirty="0" smtClean="0">
              <a:solidFill>
                <a:prstClr val="white"/>
              </a:solidFill>
              <a:latin typeface="Arial Narrow" panose="020B0606020202030204" pitchFamily="34" charset="0"/>
            </a:endParaRPr>
          </a:p>
          <a:p>
            <a:r>
              <a:rPr lang="en-US" sz="2400" b="1" dirty="0" smtClean="0">
                <a:solidFill>
                  <a:prstClr val="white"/>
                </a:solidFill>
                <a:latin typeface="Arial Narrow" panose="020B0606020202030204" pitchFamily="34" charset="0"/>
              </a:rPr>
              <a:t>Natural Resource Protection</a:t>
            </a:r>
          </a:p>
          <a:p>
            <a:pPr marL="342900" indent="-342900">
              <a:buFont typeface="Arial" panose="020B0604020202020204" pitchFamily="34" charset="0"/>
              <a:buChar char="•"/>
            </a:pPr>
            <a:r>
              <a:rPr lang="en-US" sz="2400" dirty="0" smtClean="0">
                <a:solidFill>
                  <a:prstClr val="white"/>
                </a:solidFill>
                <a:latin typeface="Arial Narrow" panose="020B0606020202030204" pitchFamily="34" charset="0"/>
              </a:rPr>
              <a:t>Floodplain protection, Watershed Management, CAMA, Riparian Buffers, Erosion/Sediment Control, Wetland preservation</a:t>
            </a:r>
          </a:p>
          <a:p>
            <a:endParaRPr lang="en-US" sz="2400" dirty="0">
              <a:solidFill>
                <a:prstClr val="white"/>
              </a:solidFill>
            </a:endParaRPr>
          </a:p>
          <a:p>
            <a:endParaRPr lang="en-US" dirty="0">
              <a:solidFill>
                <a:prstClr val="black"/>
              </a:solidFill>
            </a:endParaRPr>
          </a:p>
        </p:txBody>
      </p:sp>
    </p:spTree>
    <p:extLst>
      <p:ext uri="{BB962C8B-B14F-4D97-AF65-F5344CB8AC3E}">
        <p14:creationId xmlns:p14="http://schemas.microsoft.com/office/powerpoint/2010/main" val="36372244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Project Overview</a:t>
            </a:r>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15</a:t>
            </a:fld>
            <a:endParaRPr lang="en-US" dirty="0">
              <a:solidFill>
                <a:prstClr val="black">
                  <a:tint val="75000"/>
                </a:prstClr>
              </a:solidFill>
            </a:endParaRPr>
          </a:p>
        </p:txBody>
      </p:sp>
      <p:sp>
        <p:nvSpPr>
          <p:cNvPr id="3" name="Rectangle 2"/>
          <p:cNvSpPr/>
          <p:nvPr/>
        </p:nvSpPr>
        <p:spPr>
          <a:xfrm>
            <a:off x="0" y="1720840"/>
            <a:ext cx="8737977" cy="1815882"/>
          </a:xfrm>
          <a:prstGeom prst="rect">
            <a:avLst/>
          </a:prstGeom>
        </p:spPr>
        <p:txBody>
          <a:bodyPr wrap="square">
            <a:spAutoFit/>
          </a:bodyPr>
          <a:lstStyle/>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
        <p:nvSpPr>
          <p:cNvPr id="6" name="Rectangle 5"/>
          <p:cNvSpPr/>
          <p:nvPr/>
        </p:nvSpPr>
        <p:spPr>
          <a:xfrm>
            <a:off x="-1" y="1676400"/>
            <a:ext cx="9118977" cy="5293757"/>
          </a:xfrm>
          <a:prstGeom prst="rect">
            <a:avLst/>
          </a:prstGeom>
        </p:spPr>
        <p:txBody>
          <a:bodyPr wrap="square">
            <a:spAutoFit/>
          </a:bodyPr>
          <a:lstStyle/>
          <a:p>
            <a:r>
              <a:rPr lang="en-US" sz="3200" b="1" dirty="0" smtClean="0">
                <a:solidFill>
                  <a:prstClr val="white"/>
                </a:solidFill>
                <a:latin typeface="Arial Narrow" panose="020B0606020202030204" pitchFamily="34" charset="0"/>
              </a:rPr>
              <a:t>Key </a:t>
            </a:r>
            <a:r>
              <a:rPr lang="en-US" sz="3200" b="1" dirty="0">
                <a:solidFill>
                  <a:prstClr val="white"/>
                </a:solidFill>
                <a:latin typeface="Arial Narrow" panose="020B0606020202030204" pitchFamily="34" charset="0"/>
              </a:rPr>
              <a:t>Objectives (Mitigation Techniques)</a:t>
            </a:r>
          </a:p>
          <a:p>
            <a:endParaRPr lang="en-US" sz="2400" dirty="0">
              <a:solidFill>
                <a:prstClr val="white"/>
              </a:solidFill>
              <a:latin typeface="Arial Narrow" panose="020B0606020202030204" pitchFamily="34" charset="0"/>
            </a:endParaRPr>
          </a:p>
          <a:p>
            <a:r>
              <a:rPr lang="en-US" sz="2400" b="1" dirty="0" smtClean="0">
                <a:solidFill>
                  <a:prstClr val="white"/>
                </a:solidFill>
                <a:latin typeface="Arial Narrow" panose="020B0606020202030204" pitchFamily="34" charset="0"/>
              </a:rPr>
              <a:t>Structural Projects</a:t>
            </a:r>
          </a:p>
          <a:p>
            <a:pPr marL="342900" indent="-342900">
              <a:buFont typeface="Arial" panose="020B0604020202020204" pitchFamily="34" charset="0"/>
              <a:buChar char="•"/>
            </a:pPr>
            <a:r>
              <a:rPr lang="en-US" sz="2400" dirty="0" smtClean="0">
                <a:solidFill>
                  <a:prstClr val="white"/>
                </a:solidFill>
                <a:latin typeface="Arial Narrow" panose="020B0606020202030204" pitchFamily="34" charset="0"/>
              </a:rPr>
              <a:t>Floodwalls, </a:t>
            </a:r>
            <a:r>
              <a:rPr lang="en-US" sz="2400" dirty="0" err="1" smtClean="0">
                <a:solidFill>
                  <a:prstClr val="white"/>
                </a:solidFill>
                <a:latin typeface="Arial Narrow" panose="020B0606020202030204" pitchFamily="34" charset="0"/>
              </a:rPr>
              <a:t>Stormwater</a:t>
            </a:r>
            <a:r>
              <a:rPr lang="en-US" sz="2400" dirty="0" smtClean="0">
                <a:solidFill>
                  <a:prstClr val="white"/>
                </a:solidFill>
                <a:latin typeface="Arial Narrow" panose="020B0606020202030204" pitchFamily="34" charset="0"/>
              </a:rPr>
              <a:t> systems, Detention areas</a:t>
            </a:r>
          </a:p>
          <a:p>
            <a:pPr marL="342900" indent="-342900">
              <a:buFont typeface="Arial" panose="020B0604020202020204" pitchFamily="34" charset="0"/>
              <a:buChar char="•"/>
            </a:pPr>
            <a:endParaRPr lang="en-US" sz="2400" dirty="0" smtClean="0">
              <a:solidFill>
                <a:prstClr val="white"/>
              </a:solidFill>
              <a:latin typeface="Arial Narrow" panose="020B0606020202030204" pitchFamily="34" charset="0"/>
            </a:endParaRPr>
          </a:p>
          <a:p>
            <a:r>
              <a:rPr lang="en-US" sz="2400" b="1" dirty="0" smtClean="0">
                <a:solidFill>
                  <a:prstClr val="white"/>
                </a:solidFill>
                <a:latin typeface="Arial Narrow" panose="020B0606020202030204" pitchFamily="34" charset="0"/>
              </a:rPr>
              <a:t>Emergency Services</a:t>
            </a:r>
          </a:p>
          <a:p>
            <a:pPr marL="342900" indent="-342900">
              <a:buFont typeface="Arial" panose="020B0604020202020204" pitchFamily="34" charset="0"/>
              <a:buChar char="•"/>
            </a:pPr>
            <a:r>
              <a:rPr lang="en-US" sz="2400" dirty="0" smtClean="0">
                <a:solidFill>
                  <a:prstClr val="white"/>
                </a:solidFill>
                <a:latin typeface="Arial Narrow" panose="020B0606020202030204" pitchFamily="34" charset="0"/>
              </a:rPr>
              <a:t>Warning systems, Shelter operations, Evacuation Planning, Emergency Response training</a:t>
            </a:r>
          </a:p>
          <a:p>
            <a:endParaRPr lang="en-US" sz="2400" dirty="0" smtClean="0">
              <a:solidFill>
                <a:prstClr val="white"/>
              </a:solidFill>
              <a:latin typeface="Arial Narrow" panose="020B0606020202030204" pitchFamily="34" charset="0"/>
            </a:endParaRPr>
          </a:p>
          <a:p>
            <a:r>
              <a:rPr lang="en-US" sz="2400" b="1" dirty="0" smtClean="0">
                <a:solidFill>
                  <a:prstClr val="white"/>
                </a:solidFill>
                <a:latin typeface="Arial Narrow" panose="020B0606020202030204" pitchFamily="34" charset="0"/>
              </a:rPr>
              <a:t>Public Education</a:t>
            </a:r>
          </a:p>
          <a:p>
            <a:pPr marL="342900" indent="-342900">
              <a:buFont typeface="Arial" panose="020B0604020202020204" pitchFamily="34" charset="0"/>
              <a:buChar char="•"/>
            </a:pPr>
            <a:r>
              <a:rPr lang="en-US" sz="2400" dirty="0" smtClean="0">
                <a:solidFill>
                  <a:prstClr val="white"/>
                </a:solidFill>
                <a:latin typeface="Arial Narrow" panose="020B0606020202030204" pitchFamily="34" charset="0"/>
              </a:rPr>
              <a:t>Outreach projects, Hazard Map information, Real Estate </a:t>
            </a:r>
            <a:r>
              <a:rPr lang="en-US" sz="2400" dirty="0" err="1" smtClean="0">
                <a:solidFill>
                  <a:prstClr val="white"/>
                </a:solidFill>
                <a:latin typeface="Arial Narrow" panose="020B0606020202030204" pitchFamily="34" charset="0"/>
              </a:rPr>
              <a:t>Disclousre</a:t>
            </a:r>
            <a:r>
              <a:rPr lang="en-US" sz="2400" dirty="0" smtClean="0">
                <a:solidFill>
                  <a:prstClr val="white"/>
                </a:solidFill>
                <a:latin typeface="Arial Narrow" panose="020B0606020202030204" pitchFamily="34" charset="0"/>
              </a:rPr>
              <a:t>, School programs</a:t>
            </a:r>
          </a:p>
          <a:p>
            <a:endParaRPr lang="en-US" sz="2400" dirty="0">
              <a:solidFill>
                <a:prstClr val="white"/>
              </a:solidFill>
            </a:endParaRPr>
          </a:p>
          <a:p>
            <a:endParaRPr lang="en-US" dirty="0">
              <a:solidFill>
                <a:prstClr val="black"/>
              </a:solidFill>
            </a:endParaRPr>
          </a:p>
        </p:txBody>
      </p:sp>
    </p:spTree>
    <p:extLst>
      <p:ext uri="{BB962C8B-B14F-4D97-AF65-F5344CB8AC3E}">
        <p14:creationId xmlns:p14="http://schemas.microsoft.com/office/powerpoint/2010/main" val="25658948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Planning Process</a:t>
            </a:r>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16</a:t>
            </a:fld>
            <a:endParaRPr lang="en-US" dirty="0">
              <a:solidFill>
                <a:prstClr val="black">
                  <a:tint val="75000"/>
                </a:prstClr>
              </a:solidFill>
            </a:endParaRPr>
          </a:p>
        </p:txBody>
      </p:sp>
      <p:sp>
        <p:nvSpPr>
          <p:cNvPr id="3" name="Rectangle 2"/>
          <p:cNvSpPr/>
          <p:nvPr/>
        </p:nvSpPr>
        <p:spPr>
          <a:xfrm>
            <a:off x="0" y="1720840"/>
            <a:ext cx="8737977" cy="1815882"/>
          </a:xfrm>
          <a:prstGeom prst="rect">
            <a:avLst/>
          </a:prstGeom>
        </p:spPr>
        <p:txBody>
          <a:bodyPr wrap="square">
            <a:spAutoFit/>
          </a:bodyPr>
          <a:lstStyle/>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
        <p:nvSpPr>
          <p:cNvPr id="6" name="Rectangle 5"/>
          <p:cNvSpPr/>
          <p:nvPr/>
        </p:nvSpPr>
        <p:spPr>
          <a:xfrm>
            <a:off x="-1" y="1676400"/>
            <a:ext cx="9118977" cy="1754326"/>
          </a:xfrm>
          <a:prstGeom prst="rect">
            <a:avLst/>
          </a:prstGeom>
        </p:spPr>
        <p:txBody>
          <a:bodyPr wrap="square">
            <a:spAutoFit/>
          </a:bodyPr>
          <a:lstStyle/>
          <a:p>
            <a:endParaRPr lang="en-US" dirty="0">
              <a:solidFill>
                <a:prstClr val="black"/>
              </a:solidFill>
            </a:endParaRPr>
          </a:p>
          <a:p>
            <a:pPr marL="800100" lvl="1" indent="-342900">
              <a:buFont typeface="Arial" panose="020B0604020202020204" pitchFamily="34" charset="0"/>
              <a:buChar char="•"/>
            </a:pPr>
            <a:endParaRPr lang="en-US" sz="2400" dirty="0">
              <a:solidFill>
                <a:prstClr val="white"/>
              </a:solidFill>
            </a:endParaRPr>
          </a:p>
          <a:p>
            <a:endParaRPr lang="en-US" sz="2400" dirty="0">
              <a:solidFill>
                <a:prstClr val="white"/>
              </a:solidFill>
            </a:endParaRPr>
          </a:p>
          <a:p>
            <a:endParaRPr lang="en-US" sz="2400" dirty="0">
              <a:solidFill>
                <a:prstClr val="white"/>
              </a:solidFill>
            </a:endParaRPr>
          </a:p>
          <a:p>
            <a:endParaRPr lang="en-US" dirty="0">
              <a:solidFill>
                <a:prstClr val="black"/>
              </a:solidFill>
            </a:endParaRPr>
          </a:p>
        </p:txBody>
      </p:sp>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5080" y="1828800"/>
            <a:ext cx="4682128" cy="4060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68707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Project Overview</a:t>
            </a: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17</a:t>
            </a:fld>
            <a:endParaRPr lang="en-US" dirty="0">
              <a:solidFill>
                <a:prstClr val="black">
                  <a:tint val="75000"/>
                </a:prstClr>
              </a:solidFill>
            </a:endParaRPr>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3" name="Rectangle 2"/>
          <p:cNvSpPr/>
          <p:nvPr/>
        </p:nvSpPr>
        <p:spPr>
          <a:xfrm>
            <a:off x="0" y="1720840"/>
            <a:ext cx="8737977" cy="1815882"/>
          </a:xfrm>
          <a:prstGeom prst="rect">
            <a:avLst/>
          </a:prstGeom>
        </p:spPr>
        <p:txBody>
          <a:bodyPr wrap="square">
            <a:spAutoFit/>
          </a:bodyPr>
          <a:lstStyle/>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
        <p:nvSpPr>
          <p:cNvPr id="6" name="Rectangle 5"/>
          <p:cNvSpPr/>
          <p:nvPr/>
        </p:nvSpPr>
        <p:spPr>
          <a:xfrm>
            <a:off x="-1" y="1676400"/>
            <a:ext cx="9118977" cy="5262979"/>
          </a:xfrm>
          <a:prstGeom prst="rect">
            <a:avLst/>
          </a:prstGeom>
        </p:spPr>
        <p:txBody>
          <a:bodyPr wrap="square">
            <a:spAutoFit/>
          </a:bodyPr>
          <a:lstStyle/>
          <a:p>
            <a:endParaRPr lang="en-US" dirty="0">
              <a:solidFill>
                <a:prstClr val="black"/>
              </a:solidFill>
            </a:endParaRPr>
          </a:p>
          <a:p>
            <a:r>
              <a:rPr lang="en-US" sz="3200" b="1" dirty="0" smtClean="0">
                <a:solidFill>
                  <a:prstClr val="white"/>
                </a:solidFill>
                <a:latin typeface="Arial Narrow" panose="020B0606020202030204" pitchFamily="34" charset="0"/>
              </a:rPr>
              <a:t>Project Task (Plan Sections)</a:t>
            </a:r>
          </a:p>
          <a:p>
            <a:endParaRPr lang="en-US" sz="2800" dirty="0">
              <a:solidFill>
                <a:prstClr val="white"/>
              </a:solidFill>
              <a:latin typeface="Arial Narrow" panose="020B0606020202030204" pitchFamily="34" charset="0"/>
            </a:endParaRPr>
          </a:p>
          <a:p>
            <a:r>
              <a:rPr lang="en-US" sz="2800" b="1" dirty="0" smtClean="0">
                <a:solidFill>
                  <a:prstClr val="white"/>
                </a:solidFill>
                <a:latin typeface="Arial Narrow" panose="020B0606020202030204" pitchFamily="34" charset="0"/>
              </a:rPr>
              <a:t>Planning Process</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Project Kickoff</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Develop Outreach Strategy</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Facilitate Regional Planning Team meetings</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Conduct Outreach</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Document the Planning Process</a:t>
            </a:r>
          </a:p>
          <a:p>
            <a:pPr marL="800100" lvl="1" indent="-342900">
              <a:buFont typeface="Arial" panose="020B0604020202020204" pitchFamily="34" charset="0"/>
              <a:buChar char="•"/>
            </a:pPr>
            <a:endParaRPr lang="en-US" sz="2400" dirty="0">
              <a:solidFill>
                <a:prstClr val="white"/>
              </a:solidFill>
            </a:endParaRPr>
          </a:p>
          <a:p>
            <a:endParaRPr lang="en-US" sz="2400" dirty="0">
              <a:solidFill>
                <a:prstClr val="white"/>
              </a:solidFill>
            </a:endParaRPr>
          </a:p>
          <a:p>
            <a:endParaRPr lang="en-US" sz="2400" dirty="0">
              <a:solidFill>
                <a:prstClr val="white"/>
              </a:solidFill>
            </a:endParaRPr>
          </a:p>
          <a:p>
            <a:endParaRPr lang="en-US" dirty="0">
              <a:solidFill>
                <a:prstClr val="black"/>
              </a:solidFill>
            </a:endParaRPr>
          </a:p>
        </p:txBody>
      </p:sp>
    </p:spTree>
    <p:extLst>
      <p:ext uri="{BB962C8B-B14F-4D97-AF65-F5344CB8AC3E}">
        <p14:creationId xmlns:p14="http://schemas.microsoft.com/office/powerpoint/2010/main" val="8210079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Project Overview</a:t>
            </a:r>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18</a:t>
            </a:fld>
            <a:endParaRPr lang="en-US" dirty="0">
              <a:solidFill>
                <a:prstClr val="black">
                  <a:tint val="75000"/>
                </a:prstClr>
              </a:solidFill>
            </a:endParaRPr>
          </a:p>
        </p:txBody>
      </p:sp>
      <p:sp>
        <p:nvSpPr>
          <p:cNvPr id="3" name="Rectangle 2"/>
          <p:cNvSpPr/>
          <p:nvPr/>
        </p:nvSpPr>
        <p:spPr>
          <a:xfrm>
            <a:off x="0" y="1720840"/>
            <a:ext cx="8737977" cy="1815882"/>
          </a:xfrm>
          <a:prstGeom prst="rect">
            <a:avLst/>
          </a:prstGeom>
        </p:spPr>
        <p:txBody>
          <a:bodyPr wrap="square">
            <a:spAutoFit/>
          </a:bodyPr>
          <a:lstStyle/>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
        <p:nvSpPr>
          <p:cNvPr id="6" name="Rectangle 5"/>
          <p:cNvSpPr/>
          <p:nvPr/>
        </p:nvSpPr>
        <p:spPr>
          <a:xfrm>
            <a:off x="-1" y="1676400"/>
            <a:ext cx="9118977" cy="6124754"/>
          </a:xfrm>
          <a:prstGeom prst="rect">
            <a:avLst/>
          </a:prstGeom>
        </p:spPr>
        <p:txBody>
          <a:bodyPr wrap="square">
            <a:spAutoFit/>
          </a:bodyPr>
          <a:lstStyle/>
          <a:p>
            <a:endParaRPr lang="en-US" dirty="0">
              <a:solidFill>
                <a:prstClr val="black"/>
              </a:solidFill>
            </a:endParaRPr>
          </a:p>
          <a:p>
            <a:r>
              <a:rPr lang="en-US" sz="3200" b="1" dirty="0" smtClean="0">
                <a:solidFill>
                  <a:prstClr val="white"/>
                </a:solidFill>
                <a:latin typeface="Arial Narrow" panose="020B0606020202030204" pitchFamily="34" charset="0"/>
              </a:rPr>
              <a:t>Project Task (Plan Sections)</a:t>
            </a:r>
          </a:p>
          <a:p>
            <a:endParaRPr lang="en-US" sz="2800" dirty="0">
              <a:solidFill>
                <a:prstClr val="white"/>
              </a:solidFill>
              <a:latin typeface="Arial Narrow" panose="020B0606020202030204" pitchFamily="34" charset="0"/>
            </a:endParaRPr>
          </a:p>
          <a:p>
            <a:r>
              <a:rPr lang="en-US" sz="2800" b="1" dirty="0" smtClean="0">
                <a:solidFill>
                  <a:prstClr val="white"/>
                </a:solidFill>
                <a:latin typeface="Arial Narrow" panose="020B0606020202030204" pitchFamily="34" charset="0"/>
              </a:rPr>
              <a:t>Risk Assessment</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Data Collection/Analysis</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Hazard Identification</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Hazard Profiles &amp; Mapping</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Inventory of Community Assets</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Vulnerability Assessment</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Findings and Conclusions</a:t>
            </a:r>
          </a:p>
          <a:p>
            <a:pPr lvl="1"/>
            <a:endParaRPr lang="en-US" sz="2800" dirty="0" smtClean="0">
              <a:solidFill>
                <a:prstClr val="white"/>
              </a:solidFill>
            </a:endParaRPr>
          </a:p>
          <a:p>
            <a:pPr marL="800100" lvl="1" indent="-342900">
              <a:buFont typeface="Arial" panose="020B0604020202020204" pitchFamily="34" charset="0"/>
              <a:buChar char="•"/>
            </a:pPr>
            <a:endParaRPr lang="en-US" sz="2400" dirty="0">
              <a:solidFill>
                <a:prstClr val="white"/>
              </a:solidFill>
            </a:endParaRPr>
          </a:p>
          <a:p>
            <a:endParaRPr lang="en-US" sz="2400" dirty="0">
              <a:solidFill>
                <a:prstClr val="white"/>
              </a:solidFill>
            </a:endParaRPr>
          </a:p>
          <a:p>
            <a:endParaRPr lang="en-US" sz="2400" dirty="0">
              <a:solidFill>
                <a:prstClr val="white"/>
              </a:solidFill>
            </a:endParaRPr>
          </a:p>
          <a:p>
            <a:endParaRPr lang="en-US" dirty="0">
              <a:solidFill>
                <a:prstClr val="black"/>
              </a:solidFill>
            </a:endParaRPr>
          </a:p>
        </p:txBody>
      </p:sp>
    </p:spTree>
    <p:extLst>
      <p:ext uri="{BB962C8B-B14F-4D97-AF65-F5344CB8AC3E}">
        <p14:creationId xmlns:p14="http://schemas.microsoft.com/office/powerpoint/2010/main" val="30248293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Project Overview</a:t>
            </a: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19</a:t>
            </a:fld>
            <a:endParaRPr lang="en-US" dirty="0">
              <a:solidFill>
                <a:prstClr val="black">
                  <a:tint val="75000"/>
                </a:prstClr>
              </a:solidFill>
            </a:endParaRPr>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3" name="Rectangle 2"/>
          <p:cNvSpPr/>
          <p:nvPr/>
        </p:nvSpPr>
        <p:spPr>
          <a:xfrm>
            <a:off x="0" y="1720840"/>
            <a:ext cx="8737977" cy="1815882"/>
          </a:xfrm>
          <a:prstGeom prst="rect">
            <a:avLst/>
          </a:prstGeom>
        </p:spPr>
        <p:txBody>
          <a:bodyPr wrap="square">
            <a:spAutoFit/>
          </a:bodyPr>
          <a:lstStyle/>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
        <p:nvSpPr>
          <p:cNvPr id="6" name="Rectangle 5"/>
          <p:cNvSpPr/>
          <p:nvPr/>
        </p:nvSpPr>
        <p:spPr>
          <a:xfrm>
            <a:off x="-1" y="1676400"/>
            <a:ext cx="9118977" cy="4616648"/>
          </a:xfrm>
          <a:prstGeom prst="rect">
            <a:avLst/>
          </a:prstGeom>
        </p:spPr>
        <p:txBody>
          <a:bodyPr wrap="square">
            <a:spAutoFit/>
          </a:bodyPr>
          <a:lstStyle/>
          <a:p>
            <a:endParaRPr lang="en-US" sz="3200" dirty="0">
              <a:solidFill>
                <a:prstClr val="black"/>
              </a:solidFill>
            </a:endParaRPr>
          </a:p>
          <a:p>
            <a:r>
              <a:rPr lang="en-US" sz="3200" b="1" dirty="0" smtClean="0">
                <a:solidFill>
                  <a:prstClr val="white"/>
                </a:solidFill>
                <a:latin typeface="Arial Narrow" panose="020B0606020202030204" pitchFamily="34" charset="0"/>
              </a:rPr>
              <a:t>Project Task (Plan Sections)</a:t>
            </a:r>
          </a:p>
          <a:p>
            <a:endParaRPr lang="en-US" sz="2800" dirty="0">
              <a:solidFill>
                <a:prstClr val="white"/>
              </a:solidFill>
              <a:latin typeface="Arial Narrow" panose="020B0606020202030204" pitchFamily="34" charset="0"/>
            </a:endParaRPr>
          </a:p>
          <a:p>
            <a:r>
              <a:rPr lang="en-US" sz="2800" b="1" dirty="0" smtClean="0">
                <a:solidFill>
                  <a:prstClr val="white"/>
                </a:solidFill>
                <a:latin typeface="Arial Narrow" panose="020B0606020202030204" pitchFamily="34" charset="0"/>
              </a:rPr>
              <a:t>Capabilities Assessment</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Review Existing Capabilities</a:t>
            </a:r>
            <a:endParaRPr lang="en-US" sz="2800" dirty="0">
              <a:solidFill>
                <a:prstClr val="white"/>
              </a:solidFill>
              <a:latin typeface="Arial Narrow" panose="020B0606020202030204" pitchFamily="34" charset="0"/>
            </a:endParaRP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Findings and Conclusions</a:t>
            </a:r>
          </a:p>
          <a:p>
            <a:pPr lvl="1"/>
            <a:endParaRPr lang="en-US" sz="2800" dirty="0" smtClean="0">
              <a:solidFill>
                <a:prstClr val="white"/>
              </a:solidFill>
            </a:endParaRPr>
          </a:p>
          <a:p>
            <a:pPr marL="800100" lvl="1" indent="-342900">
              <a:buFont typeface="Arial" panose="020B0604020202020204" pitchFamily="34" charset="0"/>
              <a:buChar char="•"/>
            </a:pPr>
            <a:endParaRPr lang="en-US" sz="2400" dirty="0">
              <a:solidFill>
                <a:prstClr val="white"/>
              </a:solidFill>
            </a:endParaRPr>
          </a:p>
          <a:p>
            <a:endParaRPr lang="en-US" sz="2400" dirty="0">
              <a:solidFill>
                <a:prstClr val="white"/>
              </a:solidFill>
            </a:endParaRPr>
          </a:p>
          <a:p>
            <a:endParaRPr lang="en-US" sz="2400" dirty="0">
              <a:solidFill>
                <a:prstClr val="white"/>
              </a:solidFill>
            </a:endParaRPr>
          </a:p>
          <a:p>
            <a:endParaRPr lang="en-US" dirty="0">
              <a:solidFill>
                <a:prstClr val="black"/>
              </a:solidFill>
            </a:endParaRPr>
          </a:p>
        </p:txBody>
      </p:sp>
      <p:sp>
        <p:nvSpPr>
          <p:cNvPr id="9" name="Rectangle 8"/>
          <p:cNvSpPr/>
          <p:nvPr/>
        </p:nvSpPr>
        <p:spPr>
          <a:xfrm>
            <a:off x="12510" y="4229100"/>
            <a:ext cx="9118977" cy="4339650"/>
          </a:xfrm>
          <a:prstGeom prst="rect">
            <a:avLst/>
          </a:prstGeom>
        </p:spPr>
        <p:txBody>
          <a:bodyPr wrap="square">
            <a:spAutoFit/>
          </a:bodyPr>
          <a:lstStyle/>
          <a:p>
            <a:endParaRPr lang="en-US" dirty="0">
              <a:solidFill>
                <a:prstClr val="black"/>
              </a:solidFill>
              <a:latin typeface="Arial Narrow" panose="020B0606020202030204" pitchFamily="34" charset="0"/>
            </a:endParaRPr>
          </a:p>
          <a:p>
            <a:r>
              <a:rPr lang="en-US" sz="2800" b="1" dirty="0" smtClean="0">
                <a:solidFill>
                  <a:prstClr val="white"/>
                </a:solidFill>
                <a:latin typeface="Arial Narrow" panose="020B0606020202030204" pitchFamily="34" charset="0"/>
              </a:rPr>
              <a:t>Mitigation Strategy</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Update Goals and Objectives</a:t>
            </a:r>
            <a:endParaRPr lang="en-US" sz="2800" dirty="0">
              <a:solidFill>
                <a:prstClr val="white"/>
              </a:solidFill>
              <a:latin typeface="Arial Narrow" panose="020B0606020202030204" pitchFamily="34" charset="0"/>
            </a:endParaRP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Analyze Actions and Projects</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Prepare Mitigation Action Plans</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Complete Action Prioritization</a:t>
            </a:r>
          </a:p>
          <a:p>
            <a:pPr lvl="1"/>
            <a:endParaRPr lang="en-US" sz="2800" dirty="0" smtClean="0">
              <a:solidFill>
                <a:prstClr val="white"/>
              </a:solidFill>
            </a:endParaRPr>
          </a:p>
          <a:p>
            <a:pPr marL="800100" lvl="1" indent="-342900">
              <a:buFont typeface="Arial" panose="020B0604020202020204" pitchFamily="34" charset="0"/>
              <a:buChar char="•"/>
            </a:pPr>
            <a:endParaRPr lang="en-US" sz="2400" dirty="0">
              <a:solidFill>
                <a:prstClr val="white"/>
              </a:solidFill>
            </a:endParaRPr>
          </a:p>
          <a:p>
            <a:endParaRPr lang="en-US" sz="2400" dirty="0">
              <a:solidFill>
                <a:prstClr val="white"/>
              </a:solidFill>
            </a:endParaRPr>
          </a:p>
          <a:p>
            <a:endParaRPr lang="en-US" sz="2400" dirty="0">
              <a:solidFill>
                <a:prstClr val="white"/>
              </a:solidFill>
            </a:endParaRPr>
          </a:p>
          <a:p>
            <a:endParaRPr lang="en-US" dirty="0">
              <a:solidFill>
                <a:prstClr val="black"/>
              </a:solidFill>
            </a:endParaRPr>
          </a:p>
        </p:txBody>
      </p:sp>
    </p:spTree>
    <p:extLst>
      <p:ext uri="{BB962C8B-B14F-4D97-AF65-F5344CB8AC3E}">
        <p14:creationId xmlns:p14="http://schemas.microsoft.com/office/powerpoint/2010/main" val="819200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1985749"/>
            <a:ext cx="8610600" cy="4801314"/>
          </a:xfrm>
          <a:prstGeom prst="rect">
            <a:avLst/>
          </a:prstGeom>
          <a:noFill/>
        </p:spPr>
        <p:txBody>
          <a:bodyPr wrap="square" rtlCol="0">
            <a:spAutoFit/>
          </a:bodyPr>
          <a:lstStyle/>
          <a:p>
            <a:pPr marL="285750" indent="-285750">
              <a:buFont typeface="Arial" panose="020B0604020202020204" pitchFamily="34" charset="0"/>
              <a:buChar char="•"/>
            </a:pPr>
            <a:r>
              <a:rPr lang="en-US" sz="3600" b="1" dirty="0" smtClean="0">
                <a:solidFill>
                  <a:schemeClr val="bg1"/>
                </a:solidFill>
                <a:latin typeface="Arial Narrow" panose="020B0606020202030204" pitchFamily="34" charset="0"/>
                <a:cs typeface="Arial" panose="020B0604020202020204" pitchFamily="34" charset="0"/>
              </a:rPr>
              <a:t>Project Kick-off in Currituck – May 11, 2014</a:t>
            </a:r>
          </a:p>
          <a:p>
            <a:pPr marL="285750" indent="-285750">
              <a:buFont typeface="Arial" panose="020B0604020202020204" pitchFamily="34" charset="0"/>
              <a:buChar char="•"/>
            </a:pPr>
            <a:r>
              <a:rPr lang="en-US" sz="3600" b="1" dirty="0" smtClean="0">
                <a:solidFill>
                  <a:schemeClr val="bg1"/>
                </a:solidFill>
                <a:latin typeface="Arial Narrow" panose="020B0606020202030204" pitchFamily="34" charset="0"/>
                <a:cs typeface="Arial" panose="020B0604020202020204" pitchFamily="34" charset="0"/>
              </a:rPr>
              <a:t>Additional Advisory Committee Meetings through winter 2015</a:t>
            </a:r>
          </a:p>
          <a:p>
            <a:pPr marL="285750" indent="-285750">
              <a:buFont typeface="Arial" panose="020B0604020202020204" pitchFamily="34" charset="0"/>
              <a:buChar char="•"/>
            </a:pPr>
            <a:r>
              <a:rPr lang="en-US" sz="3600" b="1" dirty="0" smtClean="0">
                <a:solidFill>
                  <a:schemeClr val="bg1"/>
                </a:solidFill>
                <a:latin typeface="Arial Narrow" panose="020B0606020202030204" pitchFamily="34" charset="0"/>
                <a:cs typeface="Arial" panose="020B0604020202020204" pitchFamily="34" charset="0"/>
              </a:rPr>
              <a:t>Publicly Advertised Meetings per requirements (2): Oct 22, 2014 and Jan 15, 2015 both occurring in Currituck Co.</a:t>
            </a:r>
          </a:p>
          <a:p>
            <a:pPr marL="285750" indent="-285750">
              <a:buFont typeface="Arial" panose="020B0604020202020204" pitchFamily="34" charset="0"/>
              <a:buChar char="•"/>
            </a:pPr>
            <a:r>
              <a:rPr lang="en-US" sz="3600" b="1" dirty="0" smtClean="0">
                <a:solidFill>
                  <a:schemeClr val="bg1"/>
                </a:solidFill>
                <a:latin typeface="Arial Narrow" panose="020B0606020202030204" pitchFamily="34" charset="0"/>
                <a:cs typeface="Arial" panose="020B0604020202020204" pitchFamily="34" charset="0"/>
              </a:rPr>
              <a:t>Draft plan approved by FEMA – May 12, 2015</a:t>
            </a:r>
          </a:p>
          <a:p>
            <a:pPr marL="285750" indent="-285750">
              <a:buFont typeface="Arial" panose="020B0604020202020204" pitchFamily="34" charset="0"/>
              <a:buChar char="•"/>
            </a:pPr>
            <a:r>
              <a:rPr lang="en-US" sz="3600" b="1" dirty="0" smtClean="0">
                <a:solidFill>
                  <a:schemeClr val="bg1"/>
                </a:solidFill>
                <a:latin typeface="Arial Narrow" panose="020B0606020202030204" pitchFamily="34" charset="0"/>
                <a:cs typeface="Arial" panose="020B0604020202020204" pitchFamily="34" charset="0"/>
              </a:rPr>
              <a:t>Locally adopt plan to complete process</a:t>
            </a:r>
            <a:endParaRPr lang="en-US" sz="3600" b="1" dirty="0" smtClean="0">
              <a:solidFill>
                <a:schemeClr val="bg1"/>
              </a:solidFill>
              <a:latin typeface="Arial Narrow" panose="020B0606020202030204" pitchFamily="34" charset="0"/>
              <a:cs typeface="Arial" panose="020B0604020202020204" pitchFamily="34" charset="0"/>
            </a:endParaRPr>
          </a:p>
          <a:p>
            <a:endParaRPr lang="en-US" dirty="0"/>
          </a:p>
        </p:txBody>
      </p:sp>
      <p:grpSp>
        <p:nvGrpSpPr>
          <p:cNvPr id="6" name="Group 5"/>
          <p:cNvGrpSpPr/>
          <p:nvPr/>
        </p:nvGrpSpPr>
        <p:grpSpPr>
          <a:xfrm>
            <a:off x="0" y="152400"/>
            <a:ext cx="9143999" cy="1524000"/>
            <a:chOff x="0" y="152400"/>
            <a:chExt cx="9143999" cy="152400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14808" y="152400"/>
              <a:ext cx="2529191" cy="1524000"/>
            </a:xfrm>
            <a:prstGeom prst="rect">
              <a:avLst/>
            </a:prstGeom>
          </p:spPr>
        </p:pic>
      </p:grpSp>
      <p:sp>
        <p:nvSpPr>
          <p:cNvPr id="4" name="Rectangle 2"/>
          <p:cNvSpPr>
            <a:spLocks noGrp="1" noChangeArrowheads="1"/>
          </p:cNvSpPr>
          <p:nvPr>
            <p:ph type="title"/>
          </p:nvPr>
        </p:nvSpPr>
        <p:spPr>
          <a:xfrm>
            <a:off x="152400" y="287642"/>
            <a:ext cx="8991598" cy="1236358"/>
          </a:xfrm>
        </p:spPr>
        <p:txBody>
          <a:bodyPr>
            <a:noAutofit/>
          </a:bodyPr>
          <a:lstStyle/>
          <a:p>
            <a:pPr algn="l"/>
            <a:r>
              <a:rPr lang="en-US" sz="3600" dirty="0" smtClean="0">
                <a:solidFill>
                  <a:schemeClr val="bg1"/>
                </a:solidFill>
                <a:latin typeface="Arial Narrow" panose="020B0606020202030204" pitchFamily="34" charset="0"/>
              </a:rPr>
              <a:t>Building the Plan:</a:t>
            </a:r>
            <a:br>
              <a:rPr lang="en-US" sz="3600" dirty="0" smtClean="0">
                <a:solidFill>
                  <a:schemeClr val="bg1"/>
                </a:solidFill>
                <a:latin typeface="Arial Narrow" panose="020B0606020202030204" pitchFamily="34" charset="0"/>
              </a:rPr>
            </a:br>
            <a:r>
              <a:rPr lang="en-US" sz="3600" dirty="0" smtClean="0">
                <a:solidFill>
                  <a:schemeClr val="bg1"/>
                </a:solidFill>
                <a:latin typeface="Arial Narrow" panose="020B0606020202030204" pitchFamily="34" charset="0"/>
              </a:rPr>
              <a:t>Meetings Occurred to Date</a:t>
            </a:r>
            <a:endParaRPr lang="en-US" sz="3600" b="1" dirty="0">
              <a:solidFill>
                <a:schemeClr val="bg1"/>
              </a:solidFill>
              <a:latin typeface="Arial Narrow"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t>2</a:t>
            </a:fld>
            <a:endParaRPr lang="en-US" dirty="0"/>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800" dirty="0">
              <a:solidFill>
                <a:schemeClr val="bg1"/>
              </a:solidFill>
              <a:latin typeface="Arial Narrow" pitchFamily="34" charset="0"/>
            </a:endParaRPr>
          </a:p>
          <a:p>
            <a:pPr marL="0" indent="0">
              <a:buNone/>
            </a:pPr>
            <a:endParaRPr lang="en-US" dirty="0" smtClean="0">
              <a:solidFill>
                <a:schemeClr val="bg1"/>
              </a:solidFill>
              <a:latin typeface="Arial Narrow" pitchFamily="34" charset="0"/>
            </a:endParaRPr>
          </a:p>
          <a:p>
            <a:endParaRPr lang="en-US" dirty="0">
              <a:solidFill>
                <a:schemeClr val="bg1"/>
              </a:solidFill>
              <a:latin typeface="Arial Narrow" pitchFamily="34" charset="0"/>
            </a:endParaRPr>
          </a:p>
        </p:txBody>
      </p:sp>
    </p:spTree>
    <p:extLst>
      <p:ext uri="{BB962C8B-B14F-4D97-AF65-F5344CB8AC3E}">
        <p14:creationId xmlns:p14="http://schemas.microsoft.com/office/powerpoint/2010/main" val="24544783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Project Overview</a:t>
            </a:r>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20</a:t>
            </a:fld>
            <a:endParaRPr lang="en-US" dirty="0">
              <a:solidFill>
                <a:prstClr val="black">
                  <a:tint val="75000"/>
                </a:prstClr>
              </a:solidFill>
            </a:endParaRPr>
          </a:p>
        </p:txBody>
      </p:sp>
      <p:sp>
        <p:nvSpPr>
          <p:cNvPr id="3" name="Rectangle 2"/>
          <p:cNvSpPr/>
          <p:nvPr/>
        </p:nvSpPr>
        <p:spPr>
          <a:xfrm>
            <a:off x="0" y="1720840"/>
            <a:ext cx="8737977" cy="1815882"/>
          </a:xfrm>
          <a:prstGeom prst="rect">
            <a:avLst/>
          </a:prstGeom>
        </p:spPr>
        <p:txBody>
          <a:bodyPr wrap="square">
            <a:spAutoFit/>
          </a:bodyPr>
          <a:lstStyle/>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
        <p:nvSpPr>
          <p:cNvPr id="6" name="Rectangle 5"/>
          <p:cNvSpPr/>
          <p:nvPr/>
        </p:nvSpPr>
        <p:spPr>
          <a:xfrm>
            <a:off x="-1" y="1676400"/>
            <a:ext cx="9118977" cy="4832092"/>
          </a:xfrm>
          <a:prstGeom prst="rect">
            <a:avLst/>
          </a:prstGeom>
        </p:spPr>
        <p:txBody>
          <a:bodyPr wrap="square">
            <a:spAutoFit/>
          </a:bodyPr>
          <a:lstStyle/>
          <a:p>
            <a:endParaRPr lang="en-US" dirty="0">
              <a:solidFill>
                <a:prstClr val="black"/>
              </a:solidFill>
            </a:endParaRPr>
          </a:p>
          <a:p>
            <a:r>
              <a:rPr lang="en-US" sz="3200" b="1" dirty="0" smtClean="0">
                <a:solidFill>
                  <a:prstClr val="white"/>
                </a:solidFill>
                <a:latin typeface="Arial Narrow" panose="020B0606020202030204" pitchFamily="34" charset="0"/>
              </a:rPr>
              <a:t>Project Task (Plan Sections)</a:t>
            </a:r>
          </a:p>
          <a:p>
            <a:endParaRPr lang="en-US" sz="2800" dirty="0">
              <a:solidFill>
                <a:prstClr val="white"/>
              </a:solidFill>
              <a:latin typeface="Arial Narrow" panose="020B0606020202030204" pitchFamily="34" charset="0"/>
            </a:endParaRPr>
          </a:p>
          <a:p>
            <a:r>
              <a:rPr lang="en-US" sz="2800" b="1" dirty="0" smtClean="0">
                <a:solidFill>
                  <a:prstClr val="white"/>
                </a:solidFill>
                <a:latin typeface="Arial Narrow" panose="020B0606020202030204" pitchFamily="34" charset="0"/>
              </a:rPr>
              <a:t>Plan Maintenance Procedures</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Plan Implementation</a:t>
            </a:r>
            <a:endParaRPr lang="en-US" sz="2800" dirty="0">
              <a:solidFill>
                <a:prstClr val="white"/>
              </a:solidFill>
              <a:latin typeface="Arial Narrow" panose="020B0606020202030204" pitchFamily="34" charset="0"/>
            </a:endParaRP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Plan Review and Update</a:t>
            </a:r>
          </a:p>
          <a:p>
            <a:pPr marL="800100" lvl="1" indent="-342900">
              <a:buFont typeface="Arial" panose="020B0604020202020204" pitchFamily="34" charset="0"/>
              <a:buChar char="•"/>
            </a:pPr>
            <a:r>
              <a:rPr lang="en-US" sz="2800" dirty="0" smtClean="0">
                <a:solidFill>
                  <a:prstClr val="white"/>
                </a:solidFill>
                <a:latin typeface="Arial Narrow" panose="020B0606020202030204" pitchFamily="34" charset="0"/>
              </a:rPr>
              <a:t>Continued Public Involvement</a:t>
            </a:r>
          </a:p>
          <a:p>
            <a:pPr lvl="1"/>
            <a:endParaRPr lang="en-US" sz="2800" dirty="0" smtClean="0">
              <a:solidFill>
                <a:prstClr val="white"/>
              </a:solidFill>
            </a:endParaRPr>
          </a:p>
          <a:p>
            <a:pPr marL="800100" lvl="1" indent="-342900">
              <a:buFont typeface="Arial" panose="020B0604020202020204" pitchFamily="34" charset="0"/>
              <a:buChar char="•"/>
            </a:pPr>
            <a:endParaRPr lang="en-US" sz="2400" dirty="0">
              <a:solidFill>
                <a:prstClr val="white"/>
              </a:solidFill>
            </a:endParaRPr>
          </a:p>
          <a:p>
            <a:endParaRPr lang="en-US" sz="2400" dirty="0">
              <a:solidFill>
                <a:prstClr val="white"/>
              </a:solidFill>
            </a:endParaRPr>
          </a:p>
          <a:p>
            <a:endParaRPr lang="en-US" sz="2400" dirty="0">
              <a:solidFill>
                <a:prstClr val="white"/>
              </a:solidFill>
            </a:endParaRPr>
          </a:p>
          <a:p>
            <a:endParaRPr lang="en-US" dirty="0">
              <a:solidFill>
                <a:prstClr val="black"/>
              </a:solidFill>
            </a:endParaRPr>
          </a:p>
        </p:txBody>
      </p:sp>
      <p:sp>
        <p:nvSpPr>
          <p:cNvPr id="9" name="Rectangle 8"/>
          <p:cNvSpPr/>
          <p:nvPr/>
        </p:nvSpPr>
        <p:spPr>
          <a:xfrm>
            <a:off x="12510" y="4229100"/>
            <a:ext cx="9118977" cy="2185214"/>
          </a:xfrm>
          <a:prstGeom prst="rect">
            <a:avLst/>
          </a:prstGeom>
        </p:spPr>
        <p:txBody>
          <a:bodyPr wrap="square">
            <a:spAutoFit/>
          </a:bodyPr>
          <a:lstStyle/>
          <a:p>
            <a:endParaRPr lang="en-US" dirty="0">
              <a:solidFill>
                <a:prstClr val="black"/>
              </a:solidFill>
            </a:endParaRPr>
          </a:p>
          <a:p>
            <a:pPr lvl="1"/>
            <a:endParaRPr lang="en-US" sz="2800" dirty="0" smtClean="0">
              <a:solidFill>
                <a:prstClr val="white"/>
              </a:solidFill>
            </a:endParaRPr>
          </a:p>
          <a:p>
            <a:pPr marL="800100" lvl="1" indent="-342900">
              <a:buFont typeface="Arial" panose="020B0604020202020204" pitchFamily="34" charset="0"/>
              <a:buChar char="•"/>
            </a:pPr>
            <a:endParaRPr lang="en-US" sz="2400" dirty="0">
              <a:solidFill>
                <a:prstClr val="white"/>
              </a:solidFill>
            </a:endParaRPr>
          </a:p>
          <a:p>
            <a:endParaRPr lang="en-US" sz="2400" dirty="0">
              <a:solidFill>
                <a:prstClr val="white"/>
              </a:solidFill>
            </a:endParaRPr>
          </a:p>
          <a:p>
            <a:endParaRPr lang="en-US" sz="2400" dirty="0">
              <a:solidFill>
                <a:prstClr val="white"/>
              </a:solidFill>
            </a:endParaRPr>
          </a:p>
          <a:p>
            <a:endParaRPr lang="en-US" dirty="0">
              <a:solidFill>
                <a:prstClr val="black"/>
              </a:solidFill>
            </a:endParaRPr>
          </a:p>
        </p:txBody>
      </p:sp>
    </p:spTree>
    <p:extLst>
      <p:ext uri="{BB962C8B-B14F-4D97-AF65-F5344CB8AC3E}">
        <p14:creationId xmlns:p14="http://schemas.microsoft.com/office/powerpoint/2010/main" val="1047767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Project Overview</a:t>
            </a: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21</a:t>
            </a:fld>
            <a:endParaRPr lang="en-US" dirty="0">
              <a:solidFill>
                <a:prstClr val="black">
                  <a:tint val="75000"/>
                </a:prstClr>
              </a:solidFill>
            </a:endParaRPr>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3" name="Rectangle 2"/>
          <p:cNvSpPr/>
          <p:nvPr/>
        </p:nvSpPr>
        <p:spPr>
          <a:xfrm>
            <a:off x="0" y="1720840"/>
            <a:ext cx="8737977" cy="1815882"/>
          </a:xfrm>
          <a:prstGeom prst="rect">
            <a:avLst/>
          </a:prstGeom>
        </p:spPr>
        <p:txBody>
          <a:bodyPr wrap="square">
            <a:spAutoFit/>
          </a:bodyPr>
          <a:lstStyle/>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
        <p:nvSpPr>
          <p:cNvPr id="6" name="Rectangle 5"/>
          <p:cNvSpPr/>
          <p:nvPr/>
        </p:nvSpPr>
        <p:spPr>
          <a:xfrm>
            <a:off x="-1" y="1676400"/>
            <a:ext cx="9118977" cy="4462760"/>
          </a:xfrm>
          <a:prstGeom prst="rect">
            <a:avLst/>
          </a:prstGeom>
        </p:spPr>
        <p:txBody>
          <a:bodyPr wrap="square">
            <a:spAutoFit/>
          </a:bodyPr>
          <a:lstStyle/>
          <a:p>
            <a:endParaRPr lang="en-US" dirty="0">
              <a:solidFill>
                <a:prstClr val="black"/>
              </a:solidFill>
            </a:endParaRPr>
          </a:p>
          <a:p>
            <a:r>
              <a:rPr lang="en-US" sz="3200" b="1" dirty="0" smtClean="0">
                <a:solidFill>
                  <a:prstClr val="white"/>
                </a:solidFill>
                <a:latin typeface="Arial Narrow" panose="020B0606020202030204" pitchFamily="34" charset="0"/>
              </a:rPr>
              <a:t>Project Staffing</a:t>
            </a:r>
            <a:endParaRPr lang="en-US" sz="3200" b="1" dirty="0">
              <a:solidFill>
                <a:prstClr val="white"/>
              </a:solidFill>
              <a:latin typeface="Arial Narrow" panose="020B0606020202030204" pitchFamily="34" charset="0"/>
            </a:endParaRPr>
          </a:p>
          <a:p>
            <a:endParaRPr lang="en-US" sz="2800" dirty="0" smtClean="0">
              <a:solidFill>
                <a:prstClr val="white"/>
              </a:solidFill>
              <a:latin typeface="Arial Narrow" panose="020B0606020202030204" pitchFamily="34" charset="0"/>
            </a:endParaRPr>
          </a:p>
          <a:p>
            <a:r>
              <a:rPr lang="en-US" sz="2800" b="1" dirty="0" smtClean="0">
                <a:solidFill>
                  <a:prstClr val="white"/>
                </a:solidFill>
                <a:latin typeface="Arial Narrow" panose="020B0606020202030204" pitchFamily="34" charset="0"/>
              </a:rPr>
              <a:t>Gates County </a:t>
            </a:r>
            <a:r>
              <a:rPr lang="en-US" sz="2800" dirty="0" smtClean="0">
                <a:solidFill>
                  <a:prstClr val="white"/>
                </a:solidFill>
                <a:latin typeface="Arial Narrow" panose="020B0606020202030204" pitchFamily="34" charset="0"/>
              </a:rPr>
              <a:t>– Lead Agency/Grants Management</a:t>
            </a:r>
          </a:p>
          <a:p>
            <a:r>
              <a:rPr lang="en-US" sz="2800" b="1" dirty="0" smtClean="0">
                <a:solidFill>
                  <a:prstClr val="white"/>
                </a:solidFill>
                <a:latin typeface="Arial Narrow" panose="020B0606020202030204" pitchFamily="34" charset="0"/>
              </a:rPr>
              <a:t>The Wooten Company </a:t>
            </a:r>
            <a:r>
              <a:rPr lang="en-US" sz="2800" dirty="0" smtClean="0">
                <a:solidFill>
                  <a:prstClr val="white"/>
                </a:solidFill>
                <a:latin typeface="Arial Narrow" panose="020B0606020202030204" pitchFamily="34" charset="0"/>
              </a:rPr>
              <a:t>– Project Management/Plan Development</a:t>
            </a:r>
          </a:p>
          <a:p>
            <a:r>
              <a:rPr lang="en-US" sz="2800" b="1" dirty="0" smtClean="0">
                <a:solidFill>
                  <a:prstClr val="white"/>
                </a:solidFill>
                <a:latin typeface="Arial Narrow" panose="020B0606020202030204" pitchFamily="34" charset="0"/>
              </a:rPr>
              <a:t>Participating Jurisdictions </a:t>
            </a:r>
            <a:r>
              <a:rPr lang="en-US" sz="2800" dirty="0" smtClean="0">
                <a:solidFill>
                  <a:prstClr val="white"/>
                </a:solidFill>
                <a:latin typeface="Arial Narrow" panose="020B0606020202030204" pitchFamily="34" charset="0"/>
              </a:rPr>
              <a:t>– Serve as members of the Planning Team; facilitate good communication throughout the project; engage public stakeholders; Stay involved</a:t>
            </a:r>
            <a:endParaRPr lang="en-US" sz="2400" dirty="0">
              <a:solidFill>
                <a:prstClr val="white"/>
              </a:solidFill>
              <a:latin typeface="Arial Narrow" panose="020B0606020202030204" pitchFamily="34" charset="0"/>
            </a:endParaRPr>
          </a:p>
          <a:p>
            <a:endParaRPr lang="en-US" sz="2400" dirty="0">
              <a:solidFill>
                <a:prstClr val="white"/>
              </a:solidFill>
            </a:endParaRPr>
          </a:p>
          <a:p>
            <a:endParaRPr lang="en-US" sz="2400" dirty="0">
              <a:solidFill>
                <a:prstClr val="white"/>
              </a:solidFill>
            </a:endParaRPr>
          </a:p>
          <a:p>
            <a:endParaRPr lang="en-US" dirty="0">
              <a:solidFill>
                <a:prstClr val="black"/>
              </a:solidFill>
            </a:endParaRPr>
          </a:p>
        </p:txBody>
      </p:sp>
      <p:sp>
        <p:nvSpPr>
          <p:cNvPr id="9" name="Rectangle 8"/>
          <p:cNvSpPr/>
          <p:nvPr/>
        </p:nvSpPr>
        <p:spPr>
          <a:xfrm>
            <a:off x="12510" y="4229100"/>
            <a:ext cx="9118977" cy="2185214"/>
          </a:xfrm>
          <a:prstGeom prst="rect">
            <a:avLst/>
          </a:prstGeom>
        </p:spPr>
        <p:txBody>
          <a:bodyPr wrap="square">
            <a:spAutoFit/>
          </a:bodyPr>
          <a:lstStyle/>
          <a:p>
            <a:endParaRPr lang="en-US" dirty="0">
              <a:solidFill>
                <a:prstClr val="black"/>
              </a:solidFill>
            </a:endParaRPr>
          </a:p>
          <a:p>
            <a:pPr lvl="1"/>
            <a:endParaRPr lang="en-US" sz="2800" dirty="0" smtClean="0">
              <a:solidFill>
                <a:prstClr val="white"/>
              </a:solidFill>
            </a:endParaRPr>
          </a:p>
          <a:p>
            <a:pPr marL="800100" lvl="1" indent="-342900">
              <a:buFont typeface="Arial" panose="020B0604020202020204" pitchFamily="34" charset="0"/>
              <a:buChar char="•"/>
            </a:pPr>
            <a:endParaRPr lang="en-US" sz="2400" dirty="0">
              <a:solidFill>
                <a:prstClr val="white"/>
              </a:solidFill>
            </a:endParaRPr>
          </a:p>
          <a:p>
            <a:endParaRPr lang="en-US" sz="2400" dirty="0">
              <a:solidFill>
                <a:prstClr val="white"/>
              </a:solidFill>
            </a:endParaRPr>
          </a:p>
          <a:p>
            <a:endParaRPr lang="en-US" sz="2400" dirty="0">
              <a:solidFill>
                <a:prstClr val="white"/>
              </a:solidFill>
            </a:endParaRPr>
          </a:p>
          <a:p>
            <a:endParaRPr lang="en-US" dirty="0">
              <a:solidFill>
                <a:prstClr val="black"/>
              </a:solidFill>
            </a:endParaRPr>
          </a:p>
        </p:txBody>
      </p:sp>
    </p:spTree>
    <p:extLst>
      <p:ext uri="{BB962C8B-B14F-4D97-AF65-F5344CB8AC3E}">
        <p14:creationId xmlns:p14="http://schemas.microsoft.com/office/powerpoint/2010/main" val="31448903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Data Collection</a:t>
            </a:r>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22</a:t>
            </a:fld>
            <a:endParaRPr lang="en-US" dirty="0">
              <a:solidFill>
                <a:prstClr val="black">
                  <a:tint val="75000"/>
                </a:prstClr>
              </a:solidFill>
            </a:endParaRPr>
          </a:p>
        </p:txBody>
      </p:sp>
      <p:sp>
        <p:nvSpPr>
          <p:cNvPr id="3" name="Rectangle 2"/>
          <p:cNvSpPr/>
          <p:nvPr/>
        </p:nvSpPr>
        <p:spPr>
          <a:xfrm>
            <a:off x="0" y="1720840"/>
            <a:ext cx="8737977" cy="1815882"/>
          </a:xfrm>
          <a:prstGeom prst="rect">
            <a:avLst/>
          </a:prstGeom>
        </p:spPr>
        <p:txBody>
          <a:bodyPr wrap="square">
            <a:spAutoFit/>
          </a:bodyPr>
          <a:lstStyle/>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
        <p:nvSpPr>
          <p:cNvPr id="6" name="Rectangle 5"/>
          <p:cNvSpPr/>
          <p:nvPr/>
        </p:nvSpPr>
        <p:spPr>
          <a:xfrm>
            <a:off x="-29569" y="1633751"/>
            <a:ext cx="9118977" cy="3354765"/>
          </a:xfrm>
          <a:prstGeom prst="rect">
            <a:avLst/>
          </a:prstGeom>
        </p:spPr>
        <p:txBody>
          <a:bodyPr wrap="square">
            <a:spAutoFit/>
          </a:bodyPr>
          <a:lstStyle/>
          <a:p>
            <a:endParaRPr lang="en-US" dirty="0" smtClean="0">
              <a:solidFill>
                <a:prstClr val="black"/>
              </a:solidFill>
              <a:latin typeface="Arial Narrow" panose="020B0606020202030204" pitchFamily="34" charset="0"/>
            </a:endParaRPr>
          </a:p>
          <a:p>
            <a:r>
              <a:rPr lang="en-US" sz="3200" b="1" dirty="0" smtClean="0">
                <a:solidFill>
                  <a:prstClr val="white"/>
                </a:solidFill>
                <a:latin typeface="Arial Narrow" panose="020B0606020202030204" pitchFamily="34" charset="0"/>
              </a:rPr>
              <a:t>GIS </a:t>
            </a:r>
            <a:r>
              <a:rPr lang="en-US" sz="3200" b="1" dirty="0">
                <a:solidFill>
                  <a:prstClr val="white"/>
                </a:solidFill>
                <a:latin typeface="Arial Narrow" panose="020B0606020202030204" pitchFamily="34" charset="0"/>
              </a:rPr>
              <a:t>Data </a:t>
            </a:r>
            <a:r>
              <a:rPr lang="en-US" sz="3200" b="1" dirty="0" smtClean="0">
                <a:solidFill>
                  <a:prstClr val="white"/>
                </a:solidFill>
                <a:latin typeface="Arial Narrow" panose="020B0606020202030204" pitchFamily="34" charset="0"/>
              </a:rPr>
              <a:t>Inventory</a:t>
            </a:r>
            <a:endParaRPr lang="en-US" sz="3200" b="1" dirty="0">
              <a:solidFill>
                <a:prstClr val="white"/>
              </a:solidFill>
              <a:latin typeface="Arial Narrow" panose="020B0606020202030204" pitchFamily="34" charset="0"/>
            </a:endParaRP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Good Local data is key for Risk Assessment</a:t>
            </a:r>
          </a:p>
          <a:p>
            <a:pPr marL="457200" indent="-457200">
              <a:buFont typeface="Arial" panose="020B0604020202020204" pitchFamily="34" charset="0"/>
              <a:buChar char="•"/>
            </a:pPr>
            <a:endParaRPr lang="en-US" sz="2800" dirty="0" smtClean="0">
              <a:solidFill>
                <a:prstClr val="white"/>
              </a:solidFill>
              <a:latin typeface="Arial Narrow" panose="020B0606020202030204" pitchFamily="34" charset="0"/>
            </a:endParaRPr>
          </a:p>
          <a:p>
            <a:r>
              <a:rPr lang="en-US" sz="3200" b="1" dirty="0">
                <a:solidFill>
                  <a:prstClr val="white"/>
                </a:solidFill>
                <a:latin typeface="Arial Narrow" panose="020B0606020202030204" pitchFamily="34" charset="0"/>
              </a:rPr>
              <a:t>Capabilities Assessment </a:t>
            </a:r>
            <a:r>
              <a:rPr lang="en-US" sz="3200" b="1" dirty="0" smtClean="0">
                <a:solidFill>
                  <a:prstClr val="white"/>
                </a:solidFill>
                <a:latin typeface="Arial Narrow" panose="020B0606020202030204" pitchFamily="34" charset="0"/>
              </a:rPr>
              <a:t>Survey</a:t>
            </a:r>
            <a:endParaRPr lang="en-US" sz="3200" b="1" dirty="0">
              <a:solidFill>
                <a:prstClr val="white"/>
              </a:solidFill>
              <a:latin typeface="Arial Narrow" panose="020B0606020202030204" pitchFamily="34" charset="0"/>
            </a:endParaRP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What regulations/processes do jurisdictions have in place; what are their capabilities</a:t>
            </a:r>
          </a:p>
          <a:p>
            <a:endParaRPr lang="en-US" dirty="0">
              <a:solidFill>
                <a:prstClr val="black"/>
              </a:solidFill>
            </a:endParaRPr>
          </a:p>
        </p:txBody>
      </p:sp>
      <p:sp>
        <p:nvSpPr>
          <p:cNvPr id="11" name="Rectangle 10"/>
          <p:cNvSpPr/>
          <p:nvPr/>
        </p:nvSpPr>
        <p:spPr>
          <a:xfrm>
            <a:off x="-29569" y="4865405"/>
            <a:ext cx="9118977" cy="3262432"/>
          </a:xfrm>
          <a:prstGeom prst="rect">
            <a:avLst/>
          </a:prstGeom>
        </p:spPr>
        <p:txBody>
          <a:bodyPr wrap="square">
            <a:spAutoFit/>
          </a:bodyPr>
          <a:lstStyle/>
          <a:p>
            <a:r>
              <a:rPr lang="en-US" sz="3200" b="1" dirty="0">
                <a:solidFill>
                  <a:prstClr val="white"/>
                </a:solidFill>
                <a:latin typeface="Arial Narrow" panose="020B0606020202030204" pitchFamily="34" charset="0"/>
              </a:rPr>
              <a:t>Existing Mitigation Actions</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Review existing actions to see which still apply and determine any new actions</a:t>
            </a:r>
            <a:endParaRPr lang="en-US" sz="2800" dirty="0">
              <a:solidFill>
                <a:prstClr val="white"/>
              </a:solidFill>
              <a:latin typeface="Arial Narrow" panose="020B0606020202030204" pitchFamily="34" charset="0"/>
            </a:endParaRPr>
          </a:p>
          <a:p>
            <a:pPr lvl="1"/>
            <a:endParaRPr lang="en-US" sz="2800" dirty="0" smtClean="0">
              <a:solidFill>
                <a:prstClr val="white"/>
              </a:solidFill>
            </a:endParaRPr>
          </a:p>
          <a:p>
            <a:pPr marL="800100" lvl="1" indent="-342900">
              <a:buFont typeface="Arial" panose="020B0604020202020204" pitchFamily="34" charset="0"/>
              <a:buChar char="•"/>
            </a:pPr>
            <a:endParaRPr lang="en-US" sz="2400" dirty="0">
              <a:solidFill>
                <a:prstClr val="white"/>
              </a:solidFill>
            </a:endParaRPr>
          </a:p>
          <a:p>
            <a:endParaRPr lang="en-US" sz="2400" dirty="0">
              <a:solidFill>
                <a:prstClr val="white"/>
              </a:solidFill>
            </a:endParaRPr>
          </a:p>
          <a:p>
            <a:endParaRPr lang="en-US" sz="2400" dirty="0">
              <a:solidFill>
                <a:prstClr val="white"/>
              </a:solidFill>
            </a:endParaRPr>
          </a:p>
          <a:p>
            <a:endParaRPr lang="en-US" dirty="0">
              <a:solidFill>
                <a:prstClr val="black"/>
              </a:solidFill>
            </a:endParaRPr>
          </a:p>
        </p:txBody>
      </p:sp>
    </p:spTree>
    <p:extLst>
      <p:ext uri="{BB962C8B-B14F-4D97-AF65-F5344CB8AC3E}">
        <p14:creationId xmlns:p14="http://schemas.microsoft.com/office/powerpoint/2010/main" val="16509650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Data Collection</a:t>
            </a: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23</a:t>
            </a:fld>
            <a:endParaRPr lang="en-US" dirty="0">
              <a:solidFill>
                <a:prstClr val="black">
                  <a:tint val="75000"/>
                </a:prstClr>
              </a:solidFill>
            </a:endParaRPr>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3" name="Rectangle 2"/>
          <p:cNvSpPr/>
          <p:nvPr/>
        </p:nvSpPr>
        <p:spPr>
          <a:xfrm>
            <a:off x="0" y="1720840"/>
            <a:ext cx="8737977" cy="1815882"/>
          </a:xfrm>
          <a:prstGeom prst="rect">
            <a:avLst/>
          </a:prstGeom>
        </p:spPr>
        <p:txBody>
          <a:bodyPr wrap="square">
            <a:spAutoFit/>
          </a:bodyPr>
          <a:lstStyle/>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
        <p:nvSpPr>
          <p:cNvPr id="6" name="Rectangle 5"/>
          <p:cNvSpPr/>
          <p:nvPr/>
        </p:nvSpPr>
        <p:spPr>
          <a:xfrm>
            <a:off x="-29569" y="1633751"/>
            <a:ext cx="9118977" cy="3293209"/>
          </a:xfrm>
          <a:prstGeom prst="rect">
            <a:avLst/>
          </a:prstGeom>
        </p:spPr>
        <p:txBody>
          <a:bodyPr wrap="square">
            <a:spAutoFit/>
          </a:bodyPr>
          <a:lstStyle/>
          <a:p>
            <a:endParaRPr lang="en-US" dirty="0">
              <a:solidFill>
                <a:prstClr val="black"/>
              </a:solidFill>
            </a:endParaRPr>
          </a:p>
          <a:p>
            <a:r>
              <a:rPr lang="en-US" sz="3200" b="1" dirty="0">
                <a:solidFill>
                  <a:prstClr val="white"/>
                </a:solidFill>
                <a:latin typeface="Arial Narrow" panose="020B0606020202030204" pitchFamily="34" charset="0"/>
              </a:rPr>
              <a:t>Public Participation </a:t>
            </a:r>
            <a:r>
              <a:rPr lang="en-US" sz="3200" b="1" dirty="0" smtClean="0">
                <a:solidFill>
                  <a:prstClr val="white"/>
                </a:solidFill>
                <a:latin typeface="Arial Narrow" panose="020B0606020202030204" pitchFamily="34" charset="0"/>
              </a:rPr>
              <a:t>Survey</a:t>
            </a:r>
            <a:endParaRPr lang="en-US" sz="3200" b="1" dirty="0">
              <a:solidFill>
                <a:prstClr val="white"/>
              </a:solidFill>
              <a:latin typeface="Arial Narrow" panose="020B0606020202030204" pitchFamily="34" charset="0"/>
            </a:endParaRP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Gives the public an opportunity to provide input and participate in the planning process</a:t>
            </a:r>
            <a:endParaRPr lang="en-US" sz="2800" dirty="0">
              <a:solidFill>
                <a:prstClr val="white"/>
              </a:solidFill>
              <a:latin typeface="Arial Narrow" panose="020B0606020202030204" pitchFamily="34" charset="0"/>
            </a:endParaRP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A link to the survey can be posted on County/Town websites.</a:t>
            </a: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a:p>
            <a:endParaRPr lang="en-US" dirty="0">
              <a:solidFill>
                <a:prstClr val="black"/>
              </a:solidFill>
            </a:endParaRPr>
          </a:p>
        </p:txBody>
      </p:sp>
      <p:sp>
        <p:nvSpPr>
          <p:cNvPr id="11" name="Rectangle 10"/>
          <p:cNvSpPr/>
          <p:nvPr/>
        </p:nvSpPr>
        <p:spPr>
          <a:xfrm>
            <a:off x="-29569" y="4865405"/>
            <a:ext cx="9118977" cy="1477328"/>
          </a:xfrm>
          <a:prstGeom prst="rect">
            <a:avLst/>
          </a:prstGeom>
        </p:spPr>
        <p:txBody>
          <a:bodyPr wrap="square">
            <a:spAutoFit/>
          </a:bodyPr>
          <a:lstStyle/>
          <a:p>
            <a:pPr marL="800100" lvl="1" indent="-342900">
              <a:buFont typeface="Arial" panose="020B0604020202020204" pitchFamily="34" charset="0"/>
              <a:buChar char="•"/>
            </a:pPr>
            <a:endParaRPr lang="en-US" sz="2400" dirty="0">
              <a:solidFill>
                <a:prstClr val="white"/>
              </a:solidFill>
            </a:endParaRPr>
          </a:p>
          <a:p>
            <a:endParaRPr lang="en-US" sz="2400" dirty="0">
              <a:solidFill>
                <a:prstClr val="white"/>
              </a:solidFill>
            </a:endParaRPr>
          </a:p>
          <a:p>
            <a:endParaRPr lang="en-US" sz="2400" dirty="0">
              <a:solidFill>
                <a:prstClr val="white"/>
              </a:solidFill>
            </a:endParaRPr>
          </a:p>
          <a:p>
            <a:endParaRPr lang="en-US" dirty="0">
              <a:solidFill>
                <a:prstClr val="black"/>
              </a:solidFill>
            </a:endParaRPr>
          </a:p>
        </p:txBody>
      </p:sp>
    </p:spTree>
    <p:extLst>
      <p:ext uri="{BB962C8B-B14F-4D97-AF65-F5344CB8AC3E}">
        <p14:creationId xmlns:p14="http://schemas.microsoft.com/office/powerpoint/2010/main" val="41424142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Roles &amp; Responsibilities</a:t>
            </a: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24</a:t>
            </a:fld>
            <a:endParaRPr lang="en-US" dirty="0">
              <a:solidFill>
                <a:prstClr val="black">
                  <a:tint val="75000"/>
                </a:prstClr>
              </a:solidFill>
            </a:endParaRPr>
          </a:p>
        </p:txBody>
      </p:sp>
      <p:sp>
        <p:nvSpPr>
          <p:cNvPr id="5" name="Rectangle 3"/>
          <p:cNvSpPr txBox="1">
            <a:spLocks noChangeArrowheads="1"/>
          </p:cNvSpPr>
          <p:nvPr/>
        </p:nvSpPr>
        <p:spPr>
          <a:xfrm>
            <a:off x="0" y="1698094"/>
            <a:ext cx="8991600" cy="515990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3" name="Rectangle 2"/>
          <p:cNvSpPr/>
          <p:nvPr/>
        </p:nvSpPr>
        <p:spPr>
          <a:xfrm>
            <a:off x="0" y="1720840"/>
            <a:ext cx="8737977" cy="4462760"/>
          </a:xfrm>
          <a:prstGeom prst="rect">
            <a:avLst/>
          </a:prstGeom>
        </p:spPr>
        <p:txBody>
          <a:bodyPr wrap="square">
            <a:spAutoFit/>
          </a:bodyPr>
          <a:lstStyle/>
          <a:p>
            <a:r>
              <a:rPr lang="en-US" sz="3200" b="1" dirty="0">
                <a:solidFill>
                  <a:prstClr val="white"/>
                </a:solidFill>
                <a:latin typeface="Arial Narrow" panose="020B0606020202030204" pitchFamily="34" charset="0"/>
              </a:rPr>
              <a:t>Lead Agency</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Gates County  - Mr. Billy Winn</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Grant Management/Project Management</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Central point of contact for the project</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Communication and coordination with participating jurisdictions, NCEM and FEMA</a:t>
            </a:r>
          </a:p>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Tree>
    <p:extLst>
      <p:ext uri="{BB962C8B-B14F-4D97-AF65-F5344CB8AC3E}">
        <p14:creationId xmlns:p14="http://schemas.microsoft.com/office/powerpoint/2010/main" val="41424142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Roles &amp; Responsibilities</a:t>
            </a: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25</a:t>
            </a:fld>
            <a:endParaRPr lang="en-US" dirty="0">
              <a:solidFill>
                <a:prstClr val="black">
                  <a:tint val="75000"/>
                </a:prstClr>
              </a:solidFill>
            </a:endParaRPr>
          </a:p>
        </p:txBody>
      </p:sp>
      <p:sp>
        <p:nvSpPr>
          <p:cNvPr id="5" name="Rectangle 3"/>
          <p:cNvSpPr txBox="1">
            <a:spLocks noChangeArrowheads="1"/>
          </p:cNvSpPr>
          <p:nvPr/>
        </p:nvSpPr>
        <p:spPr>
          <a:xfrm>
            <a:off x="0" y="1698094"/>
            <a:ext cx="8991600" cy="515990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3" name="Rectangle 2"/>
          <p:cNvSpPr/>
          <p:nvPr/>
        </p:nvSpPr>
        <p:spPr>
          <a:xfrm>
            <a:off x="0" y="1720840"/>
            <a:ext cx="8737977" cy="5324535"/>
          </a:xfrm>
          <a:prstGeom prst="rect">
            <a:avLst/>
          </a:prstGeom>
        </p:spPr>
        <p:txBody>
          <a:bodyPr wrap="square">
            <a:spAutoFit/>
          </a:bodyPr>
          <a:lstStyle/>
          <a:p>
            <a:r>
              <a:rPr lang="en-US" sz="3200" b="1" dirty="0">
                <a:solidFill>
                  <a:prstClr val="white"/>
                </a:solidFill>
                <a:latin typeface="Arial Narrow" panose="020B0606020202030204" pitchFamily="34" charset="0"/>
              </a:rPr>
              <a:t>The Wooten Company</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Provide Technical Assistance including Planning guidance and insuring State and Federal Compliance</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Conduct Risk Assessments, Capability </a:t>
            </a:r>
            <a:r>
              <a:rPr lang="en-US" sz="2800" dirty="0" smtClean="0">
                <a:solidFill>
                  <a:prstClr val="white"/>
                </a:solidFill>
                <a:latin typeface="Arial Narrow" panose="020B0606020202030204" pitchFamily="34" charset="0"/>
              </a:rPr>
              <a:t>Assessments</a:t>
            </a:r>
            <a:endParaRPr lang="en-US" sz="2800" dirty="0" smtClean="0">
              <a:solidFill>
                <a:prstClr val="white"/>
              </a:solidFill>
              <a:latin typeface="Arial Narrow" panose="020B0606020202030204" pitchFamily="34" charset="0"/>
            </a:endParaRP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Summarize all results and report findings</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Facilitate meetings, workshops, public meetings</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Plan Preparation</a:t>
            </a:r>
          </a:p>
          <a:p>
            <a:pPr marL="457200" indent="-457200">
              <a:buFont typeface="Arial" panose="020B0604020202020204" pitchFamily="34" charset="0"/>
              <a:buChar char="•"/>
            </a:pPr>
            <a:endParaRPr lang="en-US" sz="2800" dirty="0" smtClean="0">
              <a:solidFill>
                <a:prstClr val="white"/>
              </a:solidFill>
            </a:endParaRPr>
          </a:p>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Tree>
    <p:extLst>
      <p:ext uri="{BB962C8B-B14F-4D97-AF65-F5344CB8AC3E}">
        <p14:creationId xmlns:p14="http://schemas.microsoft.com/office/powerpoint/2010/main" val="42829834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Roles &amp; Responsibilities</a:t>
            </a:r>
          </a:p>
        </p:txBody>
      </p:sp>
      <p:sp>
        <p:nvSpPr>
          <p:cNvPr id="5" name="Rectangle 3"/>
          <p:cNvSpPr txBox="1">
            <a:spLocks noChangeArrowheads="1"/>
          </p:cNvSpPr>
          <p:nvPr/>
        </p:nvSpPr>
        <p:spPr>
          <a:xfrm>
            <a:off x="0" y="1698094"/>
            <a:ext cx="8991600" cy="515990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26</a:t>
            </a:fld>
            <a:endParaRPr lang="en-US" dirty="0">
              <a:solidFill>
                <a:prstClr val="black">
                  <a:tint val="75000"/>
                </a:prstClr>
              </a:solidFill>
            </a:endParaRPr>
          </a:p>
        </p:txBody>
      </p:sp>
      <p:sp>
        <p:nvSpPr>
          <p:cNvPr id="3" name="Rectangle 2"/>
          <p:cNvSpPr/>
          <p:nvPr/>
        </p:nvSpPr>
        <p:spPr>
          <a:xfrm>
            <a:off x="0" y="1720840"/>
            <a:ext cx="8737977" cy="4462760"/>
          </a:xfrm>
          <a:prstGeom prst="rect">
            <a:avLst/>
          </a:prstGeom>
        </p:spPr>
        <p:txBody>
          <a:bodyPr wrap="square">
            <a:spAutoFit/>
          </a:bodyPr>
          <a:lstStyle/>
          <a:p>
            <a:r>
              <a:rPr lang="en-US" sz="3200" b="1" dirty="0">
                <a:solidFill>
                  <a:prstClr val="white"/>
                </a:solidFill>
                <a:latin typeface="Arial Narrow" panose="020B0606020202030204" pitchFamily="34" charset="0"/>
              </a:rPr>
              <a:t>Designated Community Leads</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Actively participate in the planning process by facilitating data collection and exchange, engaging stakeholders and the public, arrange and host planning team meetings, develop mitigation strategies, and provide plan review and feedback</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Guide plans through the adoption process at the local level</a:t>
            </a:r>
          </a:p>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Tree>
    <p:extLst>
      <p:ext uri="{BB962C8B-B14F-4D97-AF65-F5344CB8AC3E}">
        <p14:creationId xmlns:p14="http://schemas.microsoft.com/office/powerpoint/2010/main" val="19942062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Roles &amp; Responsibilities</a:t>
            </a: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27</a:t>
            </a:fld>
            <a:endParaRPr lang="en-US" dirty="0">
              <a:solidFill>
                <a:prstClr val="black">
                  <a:tint val="75000"/>
                </a:prstClr>
              </a:solidFill>
            </a:endParaRPr>
          </a:p>
        </p:txBody>
      </p:sp>
      <p:sp>
        <p:nvSpPr>
          <p:cNvPr id="5" name="Rectangle 3"/>
          <p:cNvSpPr txBox="1">
            <a:spLocks noChangeArrowheads="1"/>
          </p:cNvSpPr>
          <p:nvPr/>
        </p:nvSpPr>
        <p:spPr>
          <a:xfrm>
            <a:off x="0" y="1698094"/>
            <a:ext cx="8991600" cy="515990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3" name="Rectangle 2"/>
          <p:cNvSpPr/>
          <p:nvPr/>
        </p:nvSpPr>
        <p:spPr>
          <a:xfrm>
            <a:off x="0" y="1720840"/>
            <a:ext cx="8737977" cy="4462760"/>
          </a:xfrm>
          <a:prstGeom prst="rect">
            <a:avLst/>
          </a:prstGeom>
        </p:spPr>
        <p:txBody>
          <a:bodyPr wrap="square">
            <a:spAutoFit/>
          </a:bodyPr>
          <a:lstStyle/>
          <a:p>
            <a:r>
              <a:rPr lang="en-US" sz="3200" b="1" dirty="0">
                <a:solidFill>
                  <a:prstClr val="white"/>
                </a:solidFill>
                <a:latin typeface="Arial Narrow" panose="020B0606020202030204" pitchFamily="34" charset="0"/>
              </a:rPr>
              <a:t>Participating Jurisdictions</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Actively participate in the planning process by facilitating data collection and exchange, engaging stakeholders and the public, attend planning team meetings, develop mitigation strategies, and provide plan review and feedback</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Guide plans through the adoption process at the local level</a:t>
            </a:r>
          </a:p>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Tree>
    <p:extLst>
      <p:ext uri="{BB962C8B-B14F-4D97-AF65-F5344CB8AC3E}">
        <p14:creationId xmlns:p14="http://schemas.microsoft.com/office/powerpoint/2010/main" val="3072745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smtClean="0">
                <a:solidFill>
                  <a:schemeClr val="bg1"/>
                </a:solidFill>
                <a:latin typeface="Arial Narrow" panose="020B0606020202030204" pitchFamily="34" charset="0"/>
              </a:rPr>
              <a:t>Adoption Procedure</a:t>
            </a:r>
            <a:endParaRPr lang="en-US" dirty="0">
              <a:solidFill>
                <a:schemeClr val="bg1"/>
              </a:solidFill>
              <a:latin typeface="Arial Narrow" panose="020B0606020202030204" pitchFamily="34" charset="0"/>
            </a:endParaRPr>
          </a:p>
        </p:txBody>
      </p:sp>
      <p:sp>
        <p:nvSpPr>
          <p:cNvPr id="5" name="Rectangle 3"/>
          <p:cNvSpPr txBox="1">
            <a:spLocks noChangeArrowheads="1"/>
          </p:cNvSpPr>
          <p:nvPr/>
        </p:nvSpPr>
        <p:spPr>
          <a:xfrm>
            <a:off x="0" y="1698094"/>
            <a:ext cx="8991600" cy="515990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prstClr val="white"/>
                </a:solidFill>
                <a:latin typeface="Arial Narrow" pitchFamily="34" charset="0"/>
              </a:rPr>
              <a:t>Communities must hold a public meeting prior to adoption (community may use their Co. Commission/Town Board meeting as a public meeting)</a:t>
            </a:r>
          </a:p>
          <a:p>
            <a:pPr lvl="1"/>
            <a:r>
              <a:rPr lang="en-US" dirty="0">
                <a:solidFill>
                  <a:prstClr val="white"/>
                </a:solidFill>
                <a:latin typeface="Arial Narrow" pitchFamily="34" charset="0"/>
              </a:rPr>
              <a:t>Meeting should be advertised according to a local public meeting process (10 days)</a:t>
            </a:r>
          </a:p>
          <a:p>
            <a:pPr lvl="1"/>
            <a:r>
              <a:rPr lang="en-US" dirty="0">
                <a:solidFill>
                  <a:prstClr val="white"/>
                </a:solidFill>
                <a:latin typeface="Arial Narrow" pitchFamily="34" charset="0"/>
              </a:rPr>
              <a:t>The plan can be adopted immediately following the public meeting.</a:t>
            </a:r>
          </a:p>
          <a:p>
            <a:r>
              <a:rPr lang="en-US" dirty="0" smtClean="0">
                <a:solidFill>
                  <a:prstClr val="white"/>
                </a:solidFill>
                <a:latin typeface="Arial Narrow" pitchFamily="34" charset="0"/>
              </a:rPr>
              <a:t>Adoption Resolutions are sent to NCEM by email or hard copy.</a:t>
            </a:r>
          </a:p>
          <a:p>
            <a:endParaRPr lang="en-US" dirty="0">
              <a:solidFill>
                <a:prstClr val="white"/>
              </a:solidFill>
              <a:latin typeface="Arial Narrow"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28</a:t>
            </a:fld>
            <a:endParaRPr lang="en-US" dirty="0">
              <a:solidFill>
                <a:prstClr val="black">
                  <a:tint val="75000"/>
                </a:prstClr>
              </a:solidFill>
            </a:endParaRPr>
          </a:p>
        </p:txBody>
      </p:sp>
    </p:spTree>
    <p:extLst>
      <p:ext uri="{BB962C8B-B14F-4D97-AF65-F5344CB8AC3E}">
        <p14:creationId xmlns:p14="http://schemas.microsoft.com/office/powerpoint/2010/main" val="39277088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smtClean="0">
                <a:solidFill>
                  <a:schemeClr val="bg1"/>
                </a:solidFill>
                <a:latin typeface="Arial Narrow" panose="020B0606020202030204" pitchFamily="34" charset="0"/>
              </a:rPr>
              <a:t>Adoption Procedure</a:t>
            </a:r>
            <a:endParaRPr lang="en-US" dirty="0">
              <a:solidFill>
                <a:schemeClr val="bg1"/>
              </a:solidFill>
              <a:latin typeface="Arial Narrow" panose="020B0606020202030204" pitchFamily="34" charset="0"/>
            </a:endParaRPr>
          </a:p>
        </p:txBody>
      </p:sp>
      <p:sp>
        <p:nvSpPr>
          <p:cNvPr id="5" name="Rectangle 3"/>
          <p:cNvSpPr txBox="1">
            <a:spLocks noChangeArrowheads="1"/>
          </p:cNvSpPr>
          <p:nvPr/>
        </p:nvSpPr>
        <p:spPr>
          <a:xfrm>
            <a:off x="0" y="1698094"/>
            <a:ext cx="8991600" cy="515990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solidFill>
                  <a:prstClr val="white"/>
                </a:solidFill>
                <a:latin typeface="Arial Narrow" pitchFamily="34" charset="0"/>
              </a:rPr>
              <a:t>NCEM forwards the Adoption Resolution to FEMA.</a:t>
            </a:r>
          </a:p>
          <a:p>
            <a:r>
              <a:rPr lang="en-US" dirty="0" smtClean="0">
                <a:solidFill>
                  <a:prstClr val="white"/>
                </a:solidFill>
                <a:latin typeface="Arial Narrow" pitchFamily="34" charset="0"/>
              </a:rPr>
              <a:t>FEMA in-turn sends an “Approval” letter to NCEM who then forwards the letter to the consultant team and Lead County for dissemination to all communities participating in the plan.  The letter will list any communities who have adopted and provides a new (5) five year expiration date for the plan </a:t>
            </a:r>
            <a:r>
              <a:rPr lang="en-US" i="1" dirty="0" smtClean="0">
                <a:solidFill>
                  <a:prstClr val="white"/>
                </a:solidFill>
                <a:latin typeface="Arial Narrow" pitchFamily="34" charset="0"/>
              </a:rPr>
              <a:t>(Note all communities have the same regional plan expiration date regardless of their respective adoption resolution date)</a:t>
            </a:r>
          </a:p>
          <a:p>
            <a:endParaRPr lang="en-US" dirty="0">
              <a:solidFill>
                <a:prstClr val="white"/>
              </a:solidFill>
              <a:latin typeface="Arial Narrow"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29</a:t>
            </a:fld>
            <a:endParaRPr lang="en-US" dirty="0">
              <a:solidFill>
                <a:prstClr val="black">
                  <a:tint val="75000"/>
                </a:prstClr>
              </a:solidFill>
            </a:endParaRPr>
          </a:p>
        </p:txBody>
      </p:sp>
    </p:spTree>
    <p:extLst>
      <p:ext uri="{BB962C8B-B14F-4D97-AF65-F5344CB8AC3E}">
        <p14:creationId xmlns:p14="http://schemas.microsoft.com/office/powerpoint/2010/main" val="2284637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1595" y="152399"/>
            <a:ext cx="2542403" cy="1531961"/>
          </a:xfrm>
          <a:prstGeom prst="rect">
            <a:avLst/>
          </a:prstGeom>
        </p:spPr>
      </p:pic>
      <p:sp>
        <p:nvSpPr>
          <p:cNvPr id="5" name="Rectangle 3"/>
          <p:cNvSpPr txBox="1">
            <a:spLocks noChangeArrowheads="1"/>
          </p:cNvSpPr>
          <p:nvPr/>
        </p:nvSpPr>
        <p:spPr>
          <a:xfrm>
            <a:off x="76200" y="1684361"/>
            <a:ext cx="90678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dirty="0" smtClean="0">
              <a:solidFill>
                <a:schemeClr val="bg1"/>
              </a:solidFill>
              <a:latin typeface="Arial Narrow" pitchFamily="34" charset="0"/>
            </a:endParaRPr>
          </a:p>
          <a:p>
            <a:pPr marL="0" indent="0">
              <a:buNone/>
            </a:pPr>
            <a:r>
              <a:rPr lang="en-US" b="1" dirty="0" smtClean="0">
                <a:solidFill>
                  <a:schemeClr val="bg1"/>
                </a:solidFill>
                <a:latin typeface="Arial Narrow" pitchFamily="34" charset="0"/>
              </a:rPr>
              <a:t>Mitigate: </a:t>
            </a:r>
            <a:r>
              <a:rPr lang="en-US" dirty="0" smtClean="0">
                <a:solidFill>
                  <a:schemeClr val="bg1"/>
                </a:solidFill>
                <a:latin typeface="Arial Narrow" pitchFamily="34" charset="0"/>
              </a:rPr>
              <a:t>means to cause to become less harsh or hostile; to make less severe or painful</a:t>
            </a:r>
          </a:p>
          <a:p>
            <a:endParaRPr lang="en-US" dirty="0" smtClean="0">
              <a:solidFill>
                <a:schemeClr val="bg1"/>
              </a:solidFill>
              <a:latin typeface="Arial Narrow" pitchFamily="34" charset="0"/>
            </a:endParaRPr>
          </a:p>
          <a:p>
            <a:pPr marL="0" indent="0">
              <a:buNone/>
            </a:pPr>
            <a:r>
              <a:rPr lang="en-US" b="1" dirty="0" smtClean="0">
                <a:solidFill>
                  <a:schemeClr val="bg1"/>
                </a:solidFill>
                <a:latin typeface="Arial Narrow" pitchFamily="34" charset="0"/>
              </a:rPr>
              <a:t>Hazard Mitigation: </a:t>
            </a:r>
            <a:r>
              <a:rPr lang="en-US" dirty="0" smtClean="0">
                <a:solidFill>
                  <a:schemeClr val="bg1"/>
                </a:solidFill>
                <a:latin typeface="Arial Narrow" pitchFamily="34" charset="0"/>
              </a:rPr>
              <a:t>FEMA defines Hazard Mitigation as any sustained action taken to reduce or eliminate the long term risk to human life and property from hazards</a:t>
            </a:r>
          </a:p>
          <a:p>
            <a:endParaRPr lang="en-US" dirty="0">
              <a:solidFill>
                <a:schemeClr val="bg1"/>
              </a:solidFill>
              <a:latin typeface="Arial Narrow" pitchFamily="34" charset="0"/>
            </a:endParaRPr>
          </a:p>
        </p:txBody>
      </p:sp>
      <p:sp>
        <p:nvSpPr>
          <p:cNvPr id="3" name="Title 2"/>
          <p:cNvSpPr>
            <a:spLocks noGrp="1"/>
          </p:cNvSpPr>
          <p:nvPr>
            <p:ph type="title"/>
          </p:nvPr>
        </p:nvSpPr>
        <p:spPr>
          <a:xfrm>
            <a:off x="0" y="342900"/>
            <a:ext cx="8229600" cy="1143000"/>
          </a:xfrm>
        </p:spPr>
        <p:txBody>
          <a:bodyPr>
            <a:normAutofit/>
          </a:bodyPr>
          <a:lstStyle/>
          <a:p>
            <a:pPr algn="l"/>
            <a:r>
              <a:rPr lang="en-US" dirty="0">
                <a:solidFill>
                  <a:schemeClr val="bg1"/>
                </a:solidFill>
                <a:latin typeface="Arial Narrow" panose="020B0606020202030204" pitchFamily="34" charset="0"/>
              </a:rPr>
              <a:t>What is Hazard Mitigation?</a:t>
            </a:r>
            <a:endParaRPr lang="en-US" dirty="0">
              <a:solidFill>
                <a:schemeClr val="bg1"/>
              </a:solidFill>
              <a:latin typeface="Arial Narrow" panose="020B0606020202030204"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t>3</a:t>
            </a:fld>
            <a:endParaRPr lang="en-US" dirty="0"/>
          </a:p>
        </p:txBody>
      </p:sp>
    </p:spTree>
    <p:extLst>
      <p:ext uri="{BB962C8B-B14F-4D97-AF65-F5344CB8AC3E}">
        <p14:creationId xmlns:p14="http://schemas.microsoft.com/office/powerpoint/2010/main" val="38747797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smtClean="0">
                <a:solidFill>
                  <a:schemeClr val="bg1"/>
                </a:solidFill>
                <a:latin typeface="Arial Narrow" panose="020B0606020202030204" pitchFamily="34" charset="0"/>
              </a:rPr>
              <a:t>Adoption Procedure</a:t>
            </a:r>
            <a:endParaRPr lang="en-US" dirty="0">
              <a:solidFill>
                <a:schemeClr val="bg1"/>
              </a:solidFill>
              <a:latin typeface="Arial Narrow" panose="020B0606020202030204" pitchFamily="34" charset="0"/>
            </a:endParaRPr>
          </a:p>
        </p:txBody>
      </p:sp>
      <p:sp>
        <p:nvSpPr>
          <p:cNvPr id="5" name="Rectangle 3"/>
          <p:cNvSpPr txBox="1">
            <a:spLocks noChangeArrowheads="1"/>
          </p:cNvSpPr>
          <p:nvPr/>
        </p:nvSpPr>
        <p:spPr>
          <a:xfrm>
            <a:off x="0" y="1698094"/>
            <a:ext cx="8991600" cy="515990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solidFill>
                  <a:prstClr val="white"/>
                </a:solidFill>
                <a:latin typeface="Arial Narrow" pitchFamily="34" charset="0"/>
              </a:rPr>
              <a:t>Once all adoption resolutions have been recorded with FEMA, a final version of the plan MUST be submitted to NCEM.  The final version of the plan incorporates all adoption resolutions and documentation that a final public meeting was held prior to adoption.</a:t>
            </a:r>
            <a:endParaRPr lang="en-US" i="1"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30</a:t>
            </a:fld>
            <a:endParaRPr lang="en-US" dirty="0">
              <a:solidFill>
                <a:prstClr val="black">
                  <a:tint val="75000"/>
                </a:prstClr>
              </a:solidFill>
            </a:endParaRPr>
          </a:p>
        </p:txBody>
      </p:sp>
    </p:spTree>
    <p:extLst>
      <p:ext uri="{BB962C8B-B14F-4D97-AF65-F5344CB8AC3E}">
        <p14:creationId xmlns:p14="http://schemas.microsoft.com/office/powerpoint/2010/main" val="3113354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Rectangle 3"/>
          <p:cNvSpPr txBox="1">
            <a:spLocks noChangeArrowheads="1"/>
          </p:cNvSpPr>
          <p:nvPr/>
        </p:nvSpPr>
        <p:spPr>
          <a:xfrm>
            <a:off x="-1" y="1676400"/>
            <a:ext cx="9143999" cy="5181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smtClean="0">
                <a:solidFill>
                  <a:schemeClr val="bg1"/>
                </a:solidFill>
                <a:latin typeface="Arial Narrow" panose="020B0606020202030204" pitchFamily="34" charset="0"/>
                <a:cs typeface="Arial" panose="020B0604020202020204" pitchFamily="34" charset="0"/>
              </a:rPr>
              <a:t>Local Gov’t Responsibility: </a:t>
            </a:r>
            <a:r>
              <a:rPr lang="en-US" sz="2600" dirty="0" smtClean="0">
                <a:solidFill>
                  <a:schemeClr val="bg1"/>
                </a:solidFill>
                <a:latin typeface="Arial Narrow" panose="020B0606020202030204" pitchFamily="34" charset="0"/>
                <a:cs typeface="Arial" panose="020B0604020202020204" pitchFamily="34" charset="0"/>
              </a:rPr>
              <a:t>To </a:t>
            </a:r>
            <a:r>
              <a:rPr lang="en-US" sz="2600" dirty="0">
                <a:solidFill>
                  <a:schemeClr val="bg1"/>
                </a:solidFill>
                <a:latin typeface="Arial Narrow" panose="020B0606020202030204" pitchFamily="34" charset="0"/>
                <a:cs typeface="Arial" panose="020B0604020202020204" pitchFamily="34" charset="0"/>
              </a:rPr>
              <a:t>protect the health, safety, and welfare of their citizens. </a:t>
            </a:r>
            <a:r>
              <a:rPr lang="en-US" sz="2600" u="sng" dirty="0">
                <a:solidFill>
                  <a:schemeClr val="bg1"/>
                </a:solidFill>
                <a:latin typeface="Arial Narrow" panose="020B0606020202030204" pitchFamily="34" charset="0"/>
                <a:cs typeface="Arial" panose="020B0604020202020204" pitchFamily="34" charset="0"/>
              </a:rPr>
              <a:t>Proactive mitigation</a:t>
            </a:r>
            <a:r>
              <a:rPr lang="en-US" sz="2600" dirty="0">
                <a:solidFill>
                  <a:schemeClr val="bg1"/>
                </a:solidFill>
                <a:latin typeface="Arial Narrow" panose="020B0606020202030204" pitchFamily="34" charset="0"/>
                <a:cs typeface="Arial" panose="020B0604020202020204" pitchFamily="34" charset="0"/>
              </a:rPr>
              <a:t> </a:t>
            </a:r>
            <a:r>
              <a:rPr lang="en-US" sz="2600" dirty="0" smtClean="0">
                <a:solidFill>
                  <a:schemeClr val="bg1"/>
                </a:solidFill>
                <a:latin typeface="Arial Narrow" panose="020B0606020202030204" pitchFamily="34" charset="0"/>
                <a:cs typeface="Arial" panose="020B0604020202020204" pitchFamily="34" charset="0"/>
              </a:rPr>
              <a:t>policies </a:t>
            </a:r>
            <a:r>
              <a:rPr lang="en-US" sz="2600" dirty="0">
                <a:solidFill>
                  <a:schemeClr val="bg1"/>
                </a:solidFill>
                <a:latin typeface="Arial Narrow" panose="020B0606020202030204" pitchFamily="34" charset="0"/>
                <a:cs typeface="Arial" panose="020B0604020202020204" pitchFamily="34" charset="0"/>
              </a:rPr>
              <a:t>and actions help reduce risk and create safer, more disaster-resilient communities. </a:t>
            </a:r>
            <a:endParaRPr lang="en-US" sz="2600" dirty="0" smtClean="0">
              <a:solidFill>
                <a:schemeClr val="bg1"/>
              </a:solidFill>
              <a:latin typeface="Arial Narrow" panose="020B0606020202030204" pitchFamily="34" charset="0"/>
              <a:cs typeface="Arial" panose="020B0604020202020204" pitchFamily="34" charset="0"/>
            </a:endParaRPr>
          </a:p>
          <a:p>
            <a:pPr marL="0" indent="0">
              <a:buNone/>
            </a:pPr>
            <a:endParaRPr lang="en-US" sz="2600" dirty="0" smtClean="0">
              <a:solidFill>
                <a:schemeClr val="bg1"/>
              </a:solidFill>
              <a:latin typeface="Arial Narrow" panose="020B0606020202030204" pitchFamily="34" charset="0"/>
              <a:cs typeface="Arial" panose="020B0604020202020204" pitchFamily="34" charset="0"/>
            </a:endParaRPr>
          </a:p>
          <a:p>
            <a:pPr marL="0" indent="0">
              <a:buNone/>
            </a:pPr>
            <a:r>
              <a:rPr lang="en-US" b="1" dirty="0" smtClean="0">
                <a:solidFill>
                  <a:schemeClr val="bg1"/>
                </a:solidFill>
                <a:latin typeface="Arial Narrow" panose="020B0606020202030204" pitchFamily="34" charset="0"/>
                <a:cs typeface="Arial" panose="020B0604020202020204" pitchFamily="34" charset="0"/>
              </a:rPr>
              <a:t>Mitigation</a:t>
            </a:r>
            <a:r>
              <a:rPr lang="en-US" sz="2600" dirty="0" smtClean="0">
                <a:solidFill>
                  <a:schemeClr val="bg1"/>
                </a:solidFill>
                <a:latin typeface="Arial Narrow" panose="020B0606020202030204" pitchFamily="34" charset="0"/>
                <a:cs typeface="Arial" panose="020B0604020202020204" pitchFamily="34" charset="0"/>
              </a:rPr>
              <a:t> </a:t>
            </a:r>
            <a:r>
              <a:rPr lang="en-US" sz="2600" dirty="0">
                <a:solidFill>
                  <a:schemeClr val="bg1"/>
                </a:solidFill>
                <a:latin typeface="Arial Narrow" panose="020B0606020202030204" pitchFamily="34" charset="0"/>
                <a:cs typeface="Arial" panose="020B0604020202020204" pitchFamily="34" charset="0"/>
              </a:rPr>
              <a:t>is an investment in your community’s future safety and sustainability. Consider the critical importance of mitigation to: </a:t>
            </a:r>
          </a:p>
          <a:p>
            <a:r>
              <a:rPr lang="en-US" sz="2600" dirty="0">
                <a:solidFill>
                  <a:schemeClr val="bg1"/>
                </a:solidFill>
                <a:latin typeface="Arial Narrow" panose="020B0606020202030204" pitchFamily="34" charset="0"/>
                <a:cs typeface="Arial" panose="020B0604020202020204" pitchFamily="34" charset="0"/>
              </a:rPr>
              <a:t>Protect public safety and prevent loss of life and injury. </a:t>
            </a:r>
          </a:p>
          <a:p>
            <a:r>
              <a:rPr lang="en-US" sz="2600" dirty="0">
                <a:solidFill>
                  <a:schemeClr val="bg1"/>
                </a:solidFill>
                <a:latin typeface="Arial Narrow" panose="020B0606020202030204" pitchFamily="34" charset="0"/>
                <a:cs typeface="Arial" panose="020B0604020202020204" pitchFamily="34" charset="0"/>
              </a:rPr>
              <a:t>Reduce harm to existing and future development. </a:t>
            </a:r>
          </a:p>
          <a:p>
            <a:r>
              <a:rPr lang="en-US" sz="2600" dirty="0">
                <a:solidFill>
                  <a:schemeClr val="bg1"/>
                </a:solidFill>
                <a:latin typeface="Arial Narrow" panose="020B0606020202030204" pitchFamily="34" charset="0"/>
                <a:cs typeface="Arial" panose="020B0604020202020204" pitchFamily="34" charset="0"/>
              </a:rPr>
              <a:t>Prevent damage to a community’s unique economic, cultural, and environmental assets. </a:t>
            </a:r>
          </a:p>
          <a:p>
            <a:endParaRPr lang="en-US" dirty="0">
              <a:solidFill>
                <a:prstClr val="white"/>
              </a:solidFill>
              <a:latin typeface="Arial Narrow" pitchFamily="34" charset="0"/>
            </a:endParaRPr>
          </a:p>
        </p:txBody>
      </p:sp>
      <p:sp>
        <p:nvSpPr>
          <p:cNvPr id="3" name="Title 2"/>
          <p:cNvSpPr>
            <a:spLocks noGrp="1"/>
          </p:cNvSpPr>
          <p:nvPr>
            <p:ph type="title"/>
          </p:nvPr>
        </p:nvSpPr>
        <p:spPr>
          <a:xfrm>
            <a:off x="76200" y="342900"/>
            <a:ext cx="8382000" cy="1143000"/>
          </a:xfrm>
        </p:spPr>
        <p:txBody>
          <a:bodyPr>
            <a:normAutofit/>
          </a:bodyPr>
          <a:lstStyle/>
          <a:p>
            <a:pPr algn="l"/>
            <a:r>
              <a:rPr lang="en-US" sz="4200" dirty="0" smtClean="0">
                <a:solidFill>
                  <a:schemeClr val="bg1"/>
                </a:solidFill>
                <a:latin typeface="Arial Narrow" panose="020B0606020202030204" pitchFamily="34" charset="0"/>
                <a:cs typeface="Arial" panose="020B0604020202020204" pitchFamily="34" charset="0"/>
              </a:rPr>
              <a:t>What is Hazard Mitigation?</a:t>
            </a:r>
            <a:endParaRPr lang="en-US" sz="4200" dirty="0">
              <a:solidFill>
                <a:schemeClr val="bg1"/>
              </a:solidFill>
              <a:latin typeface="Arial Narrow" panose="020B0606020202030204" pitchFamily="34" charset="0"/>
              <a:cs typeface="Arial" panose="020B0604020202020204"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4</a:t>
            </a:fld>
            <a:endParaRPr lang="en-US" dirty="0">
              <a:solidFill>
                <a:prstClr val="black">
                  <a:tint val="75000"/>
                </a:prstClr>
              </a:solidFill>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4162" y="152400"/>
            <a:ext cx="2579837" cy="1524000"/>
          </a:xfrm>
          <a:prstGeom prst="rect">
            <a:avLst/>
          </a:prstGeom>
        </p:spPr>
      </p:pic>
    </p:spTree>
    <p:extLst>
      <p:ext uri="{BB962C8B-B14F-4D97-AF65-F5344CB8AC3E}">
        <p14:creationId xmlns:p14="http://schemas.microsoft.com/office/powerpoint/2010/main" val="1853742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Rectangle 3"/>
          <p:cNvSpPr txBox="1">
            <a:spLocks noChangeArrowheads="1"/>
          </p:cNvSpPr>
          <p:nvPr/>
        </p:nvSpPr>
        <p:spPr>
          <a:xfrm>
            <a:off x="-1" y="1676400"/>
            <a:ext cx="9143999" cy="5181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3" name="Title 2"/>
          <p:cNvSpPr>
            <a:spLocks noGrp="1"/>
          </p:cNvSpPr>
          <p:nvPr>
            <p:ph type="title"/>
          </p:nvPr>
        </p:nvSpPr>
        <p:spPr>
          <a:xfrm>
            <a:off x="76200" y="342900"/>
            <a:ext cx="8229600" cy="1143000"/>
          </a:xfrm>
        </p:spPr>
        <p:txBody>
          <a:bodyPr/>
          <a:lstStyle/>
          <a:p>
            <a:pPr algn="l"/>
            <a:r>
              <a:rPr lang="en-US" dirty="0" smtClean="0">
                <a:solidFill>
                  <a:schemeClr val="bg1"/>
                </a:solidFill>
                <a:latin typeface="Arial Narrow" panose="020B0606020202030204" pitchFamily="34" charset="0"/>
              </a:rPr>
              <a:t>Regional Planning</a:t>
            </a:r>
            <a:endParaRPr lang="en-US" dirty="0">
              <a:solidFill>
                <a:schemeClr val="bg1"/>
              </a:solidFill>
              <a:latin typeface="Arial Narrow" panose="020B0606020202030204"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5</a:t>
            </a:fld>
            <a:endParaRPr lang="en-US" dirty="0">
              <a:solidFill>
                <a:prstClr val="black">
                  <a:tint val="75000"/>
                </a:prstClr>
              </a:solidFill>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4162" y="152400"/>
            <a:ext cx="2579837" cy="1524000"/>
          </a:xfrm>
          <a:prstGeom prst="rect">
            <a:avLst/>
          </a:prstGeom>
        </p:spPr>
      </p:pic>
      <p:sp>
        <p:nvSpPr>
          <p:cNvPr id="4" name="Rectangle 3"/>
          <p:cNvSpPr/>
          <p:nvPr/>
        </p:nvSpPr>
        <p:spPr>
          <a:xfrm>
            <a:off x="35858" y="2667000"/>
            <a:ext cx="9143998" cy="3785652"/>
          </a:xfrm>
          <a:prstGeom prst="rect">
            <a:avLst/>
          </a:prstGeom>
        </p:spPr>
        <p:txBody>
          <a:bodyPr wrap="square">
            <a:spAutoFit/>
          </a:bodyPr>
          <a:lstStyle/>
          <a:p>
            <a:r>
              <a:rPr lang="en-US" sz="3200" dirty="0">
                <a:solidFill>
                  <a:schemeClr val="bg1"/>
                </a:solidFill>
                <a:latin typeface="Arial Narrow" panose="020B0606020202030204" pitchFamily="34" charset="0"/>
              </a:rPr>
              <a:t>A </a:t>
            </a:r>
            <a:r>
              <a:rPr lang="en-US" sz="3200" b="1" dirty="0" smtClean="0">
                <a:solidFill>
                  <a:schemeClr val="bg1"/>
                </a:solidFill>
                <a:latin typeface="Arial Narrow" panose="020B0606020202030204" pitchFamily="34" charset="0"/>
              </a:rPr>
              <a:t>Regional </a:t>
            </a:r>
            <a:r>
              <a:rPr lang="en-US" sz="3200" b="1" dirty="0">
                <a:solidFill>
                  <a:schemeClr val="bg1"/>
                </a:solidFill>
                <a:latin typeface="Arial Narrow" panose="020B0606020202030204" pitchFamily="34" charset="0"/>
              </a:rPr>
              <a:t>Hazard Mitigation plan</a:t>
            </a:r>
            <a:r>
              <a:rPr lang="en-US" sz="3200" dirty="0">
                <a:solidFill>
                  <a:schemeClr val="bg1"/>
                </a:solidFill>
                <a:latin typeface="Arial Narrow" panose="020B0606020202030204" pitchFamily="34" charset="0"/>
              </a:rPr>
              <a:t> integrates the plans of several counties and municipalities into a single plan. Jurisdictions work together in the planning process to develop a mitigation strategy based on their risk to similar hazards, saving time and resources and making the plan easier</a:t>
            </a:r>
            <a:r>
              <a:rPr lang="en-US" sz="3200" dirty="0" smtClean="0">
                <a:solidFill>
                  <a:schemeClr val="bg1"/>
                </a:solidFill>
                <a:latin typeface="Arial Narrow" panose="020B0606020202030204" pitchFamily="34" charset="0"/>
              </a:rPr>
              <a:t>.</a:t>
            </a:r>
          </a:p>
          <a:p>
            <a:endParaRPr lang="en-US" sz="2400" dirty="0">
              <a:solidFill>
                <a:schemeClr val="bg1"/>
              </a:solidFill>
              <a:latin typeface="Arial Narrow" panose="020B0606020202030204" pitchFamily="34" charset="0"/>
            </a:endParaRPr>
          </a:p>
          <a:p>
            <a:endParaRPr lang="en-US" sz="2400" b="1"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2809370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Rectangle 3"/>
          <p:cNvSpPr txBox="1">
            <a:spLocks noChangeArrowheads="1"/>
          </p:cNvSpPr>
          <p:nvPr/>
        </p:nvSpPr>
        <p:spPr>
          <a:xfrm>
            <a:off x="-1" y="1676400"/>
            <a:ext cx="9143999" cy="5181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3" name="Title 2"/>
          <p:cNvSpPr>
            <a:spLocks noGrp="1"/>
          </p:cNvSpPr>
          <p:nvPr>
            <p:ph type="title"/>
          </p:nvPr>
        </p:nvSpPr>
        <p:spPr>
          <a:xfrm>
            <a:off x="76200" y="342900"/>
            <a:ext cx="8229600" cy="1143000"/>
          </a:xfrm>
        </p:spPr>
        <p:txBody>
          <a:bodyPr/>
          <a:lstStyle/>
          <a:p>
            <a:pPr algn="l"/>
            <a:r>
              <a:rPr lang="en-US" dirty="0" smtClean="0">
                <a:solidFill>
                  <a:schemeClr val="bg1"/>
                </a:solidFill>
                <a:latin typeface="Arial Narrow" panose="020B0606020202030204" pitchFamily="34" charset="0"/>
              </a:rPr>
              <a:t>Regional Planning</a:t>
            </a:r>
            <a:endParaRPr lang="en-US" dirty="0">
              <a:solidFill>
                <a:schemeClr val="bg1"/>
              </a:solidFill>
              <a:latin typeface="Arial Narrow" panose="020B0606020202030204"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6</a:t>
            </a:fld>
            <a:endParaRPr lang="en-US" dirty="0">
              <a:solidFill>
                <a:prstClr val="black">
                  <a:tint val="75000"/>
                </a:prstClr>
              </a:solidFill>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4162" y="152400"/>
            <a:ext cx="2579837" cy="1524000"/>
          </a:xfrm>
          <a:prstGeom prst="rect">
            <a:avLst/>
          </a:prstGeom>
        </p:spPr>
      </p:pic>
      <p:sp>
        <p:nvSpPr>
          <p:cNvPr id="4" name="Rectangle 3"/>
          <p:cNvSpPr/>
          <p:nvPr/>
        </p:nvSpPr>
        <p:spPr>
          <a:xfrm>
            <a:off x="-1" y="1676400"/>
            <a:ext cx="9143998" cy="3539430"/>
          </a:xfrm>
          <a:prstGeom prst="rect">
            <a:avLst/>
          </a:prstGeom>
        </p:spPr>
        <p:txBody>
          <a:bodyPr wrap="square">
            <a:spAutoFit/>
          </a:bodyPr>
          <a:lstStyle/>
          <a:p>
            <a:endParaRPr lang="en-US" sz="2400" dirty="0">
              <a:solidFill>
                <a:schemeClr val="bg1"/>
              </a:solidFill>
              <a:latin typeface="Arial Narrow" panose="020B0606020202030204" pitchFamily="34" charset="0"/>
            </a:endParaRPr>
          </a:p>
          <a:p>
            <a:r>
              <a:rPr lang="en-US" sz="3200" b="1" dirty="0" smtClean="0">
                <a:solidFill>
                  <a:schemeClr val="bg1"/>
                </a:solidFill>
                <a:latin typeface="Arial Narrow" panose="020B0606020202030204" pitchFamily="34" charset="0"/>
              </a:rPr>
              <a:t>Benefits </a:t>
            </a:r>
            <a:r>
              <a:rPr lang="en-US" sz="3200" b="1" dirty="0">
                <a:solidFill>
                  <a:schemeClr val="bg1"/>
                </a:solidFill>
                <a:latin typeface="Arial Narrow" panose="020B0606020202030204" pitchFamily="34" charset="0"/>
              </a:rPr>
              <a:t>of a </a:t>
            </a:r>
            <a:r>
              <a:rPr lang="en-US" sz="3200" b="1" dirty="0" smtClean="0">
                <a:solidFill>
                  <a:schemeClr val="bg1"/>
                </a:solidFill>
                <a:latin typeface="Arial Narrow" panose="020B0606020202030204" pitchFamily="34" charset="0"/>
              </a:rPr>
              <a:t>Regional </a:t>
            </a:r>
            <a:r>
              <a:rPr lang="en-US" sz="3200" b="1" dirty="0">
                <a:solidFill>
                  <a:schemeClr val="bg1"/>
                </a:solidFill>
                <a:latin typeface="Arial Narrow" panose="020B0606020202030204" pitchFamily="34" charset="0"/>
              </a:rPr>
              <a:t>Hazard Mitigation </a:t>
            </a:r>
            <a:r>
              <a:rPr lang="en-US" sz="3200" b="1" dirty="0" smtClean="0">
                <a:solidFill>
                  <a:schemeClr val="bg1"/>
                </a:solidFill>
                <a:latin typeface="Arial Narrow" panose="020B0606020202030204" pitchFamily="34" charset="0"/>
              </a:rPr>
              <a:t>Plan</a:t>
            </a:r>
          </a:p>
          <a:p>
            <a:endParaRPr lang="en-US" sz="2400" dirty="0">
              <a:solidFill>
                <a:schemeClr val="bg1"/>
              </a:solidFill>
              <a:latin typeface="Arial Narrow" panose="020B0606020202030204" pitchFamily="34" charset="0"/>
            </a:endParaRPr>
          </a:p>
          <a:p>
            <a:r>
              <a:rPr lang="en-US" sz="2400" b="1" dirty="0">
                <a:solidFill>
                  <a:schemeClr val="bg1"/>
                </a:solidFill>
                <a:latin typeface="Arial Narrow" panose="020B0606020202030204" pitchFamily="34" charset="0"/>
              </a:rPr>
              <a:t>1.  Shared Resources - </a:t>
            </a:r>
            <a:r>
              <a:rPr lang="en-US" sz="2400" dirty="0">
                <a:solidFill>
                  <a:schemeClr val="bg1"/>
                </a:solidFill>
                <a:latin typeface="Arial Narrow" panose="020B0606020202030204" pitchFamily="34" charset="0"/>
              </a:rPr>
              <a:t>Less money is needed by individual governments to update the plan. Local municipalities' planning departments share in the work, thus improving efficiency.  Also, municipalities can share in the cost of the local match when applying for projects. For instance, instead of having to produce 25% match (PDM), local governments can share cost with neighboring partner</a:t>
            </a:r>
            <a:r>
              <a:rPr lang="en-US" sz="2400" dirty="0" smtClean="0">
                <a:solidFill>
                  <a:schemeClr val="bg1"/>
                </a:solidFill>
                <a:latin typeface="Arial Narrow" panose="020B0606020202030204" pitchFamily="34" charset="0"/>
              </a:rPr>
              <a:t>.</a:t>
            </a:r>
            <a:endParaRPr lang="en-US" sz="2400"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2935361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Rectangle 3"/>
          <p:cNvSpPr txBox="1">
            <a:spLocks noChangeArrowheads="1"/>
          </p:cNvSpPr>
          <p:nvPr/>
        </p:nvSpPr>
        <p:spPr>
          <a:xfrm>
            <a:off x="-1" y="1676400"/>
            <a:ext cx="9143999" cy="5181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7</a:t>
            </a:fld>
            <a:endParaRPr lang="en-US" dirty="0">
              <a:solidFill>
                <a:prstClr val="black">
                  <a:tint val="75000"/>
                </a:prstClr>
              </a:solidFill>
            </a:endParaRPr>
          </a:p>
        </p:txBody>
      </p:sp>
      <p:sp>
        <p:nvSpPr>
          <p:cNvPr id="3" name="Title 2"/>
          <p:cNvSpPr>
            <a:spLocks noGrp="1"/>
          </p:cNvSpPr>
          <p:nvPr>
            <p:ph type="title"/>
          </p:nvPr>
        </p:nvSpPr>
        <p:spPr>
          <a:xfrm>
            <a:off x="76200" y="342900"/>
            <a:ext cx="8229600" cy="1143000"/>
          </a:xfrm>
        </p:spPr>
        <p:txBody>
          <a:bodyPr/>
          <a:lstStyle/>
          <a:p>
            <a:pPr algn="l"/>
            <a:r>
              <a:rPr lang="en-US" dirty="0" smtClean="0">
                <a:solidFill>
                  <a:schemeClr val="bg1"/>
                </a:solidFill>
                <a:latin typeface="Arial Narrow" panose="020B0606020202030204" pitchFamily="34" charset="0"/>
              </a:rPr>
              <a:t>Regional Planning</a:t>
            </a:r>
            <a:endParaRPr lang="en-US" dirty="0">
              <a:solidFill>
                <a:schemeClr val="bg1"/>
              </a:solidFill>
              <a:latin typeface="Arial Narrow" panose="020B0606020202030204" pitchFamily="34"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4162" y="152400"/>
            <a:ext cx="2579837" cy="1524000"/>
          </a:xfrm>
          <a:prstGeom prst="rect">
            <a:avLst/>
          </a:prstGeom>
        </p:spPr>
      </p:pic>
      <p:sp>
        <p:nvSpPr>
          <p:cNvPr id="4" name="Rectangle 3"/>
          <p:cNvSpPr/>
          <p:nvPr/>
        </p:nvSpPr>
        <p:spPr>
          <a:xfrm>
            <a:off x="-1" y="1676400"/>
            <a:ext cx="9143998" cy="3539430"/>
          </a:xfrm>
          <a:prstGeom prst="rect">
            <a:avLst/>
          </a:prstGeom>
        </p:spPr>
        <p:txBody>
          <a:bodyPr wrap="square">
            <a:spAutoFit/>
          </a:bodyPr>
          <a:lstStyle/>
          <a:p>
            <a:r>
              <a:rPr lang="en-US" sz="3200" b="1" dirty="0" smtClean="0">
                <a:solidFill>
                  <a:prstClr val="white"/>
                </a:solidFill>
                <a:latin typeface="Arial Narrow" panose="020B0606020202030204" pitchFamily="34" charset="0"/>
              </a:rPr>
              <a:t>Benefits Cont’d.</a:t>
            </a:r>
            <a:endParaRPr lang="en-US" sz="3200" b="1" dirty="0">
              <a:solidFill>
                <a:prstClr val="white"/>
              </a:solidFill>
              <a:latin typeface="Arial Narrow" panose="020B0606020202030204" pitchFamily="34" charset="0"/>
            </a:endParaRPr>
          </a:p>
          <a:p>
            <a:endParaRPr lang="en-US" sz="2400" b="1" dirty="0" smtClean="0">
              <a:solidFill>
                <a:prstClr val="white"/>
              </a:solidFill>
              <a:latin typeface="Arial Narrow" panose="020B0606020202030204" pitchFamily="34" charset="0"/>
            </a:endParaRPr>
          </a:p>
          <a:p>
            <a:r>
              <a:rPr lang="en-US" sz="2400" b="1" dirty="0" smtClean="0">
                <a:solidFill>
                  <a:prstClr val="white"/>
                </a:solidFill>
                <a:latin typeface="Arial Narrow" panose="020B0606020202030204" pitchFamily="34" charset="0"/>
              </a:rPr>
              <a:t>2</a:t>
            </a:r>
            <a:r>
              <a:rPr lang="en-US" sz="2400" b="1" dirty="0">
                <a:solidFill>
                  <a:prstClr val="white"/>
                </a:solidFill>
                <a:latin typeface="Arial Narrow" panose="020B0606020202030204" pitchFamily="34" charset="0"/>
              </a:rPr>
              <a:t>.  Regional plans receive priority for planning grant funds - </a:t>
            </a:r>
            <a:r>
              <a:rPr lang="en-US" sz="2400" dirty="0">
                <a:solidFill>
                  <a:prstClr val="white"/>
                </a:solidFill>
                <a:latin typeface="Arial Narrow" panose="020B0606020202030204" pitchFamily="34" charset="0"/>
              </a:rPr>
              <a:t>NCEM recognizes that regional plans can be more cost beneficial. Those applicants will </a:t>
            </a:r>
            <a:r>
              <a:rPr lang="en-US" sz="2400" dirty="0" smtClean="0">
                <a:solidFill>
                  <a:prstClr val="white"/>
                </a:solidFill>
                <a:latin typeface="Arial Narrow" panose="020B0606020202030204" pitchFamily="34" charset="0"/>
              </a:rPr>
              <a:t>have </a:t>
            </a:r>
            <a:r>
              <a:rPr lang="en-US" sz="2400" dirty="0">
                <a:solidFill>
                  <a:prstClr val="white"/>
                </a:solidFill>
                <a:latin typeface="Arial Narrow" panose="020B0606020202030204" pitchFamily="34" charset="0"/>
              </a:rPr>
              <a:t>a better chance of receiving a planning grant</a:t>
            </a:r>
            <a:r>
              <a:rPr lang="en-US" sz="2400" dirty="0" smtClean="0">
                <a:solidFill>
                  <a:prstClr val="white"/>
                </a:solidFill>
                <a:latin typeface="Arial Narrow" panose="020B0606020202030204" pitchFamily="34" charset="0"/>
              </a:rPr>
              <a:t>.</a:t>
            </a:r>
          </a:p>
          <a:p>
            <a:endParaRPr lang="en-US" sz="2400" dirty="0">
              <a:solidFill>
                <a:prstClr val="white"/>
              </a:solidFill>
              <a:latin typeface="Arial Narrow" panose="020B0606020202030204" pitchFamily="34" charset="0"/>
            </a:endParaRPr>
          </a:p>
          <a:p>
            <a:r>
              <a:rPr lang="en-US" sz="2400" b="1" dirty="0">
                <a:solidFill>
                  <a:prstClr val="white"/>
                </a:solidFill>
                <a:latin typeface="Arial Narrow" panose="020B0606020202030204" pitchFamily="34" charset="0"/>
              </a:rPr>
              <a:t>3.   No local control is compromised or lost - </a:t>
            </a:r>
            <a:r>
              <a:rPr lang="en-US" sz="2400" dirty="0">
                <a:solidFill>
                  <a:prstClr val="white"/>
                </a:solidFill>
                <a:latin typeface="Arial Narrow" panose="020B0606020202030204" pitchFamily="34" charset="0"/>
              </a:rPr>
              <a:t>As a participating municipality in a FEMA approved and adopted regional plan, all participants have the right to apply to NCEM for FEMA funding</a:t>
            </a:r>
            <a:r>
              <a:rPr lang="en-US" sz="2400" dirty="0">
                <a:solidFill>
                  <a:prstClr val="white"/>
                </a:solidFill>
              </a:rPr>
              <a:t>.</a:t>
            </a:r>
          </a:p>
        </p:txBody>
      </p:sp>
    </p:spTree>
    <p:extLst>
      <p:ext uri="{BB962C8B-B14F-4D97-AF65-F5344CB8AC3E}">
        <p14:creationId xmlns:p14="http://schemas.microsoft.com/office/powerpoint/2010/main" val="2128411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Disaster Mitigation Act of 2000</a:t>
            </a: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t>8</a:t>
            </a:fld>
            <a:endParaRPr lang="en-US" dirty="0"/>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dirty="0" smtClean="0">
              <a:solidFill>
                <a:schemeClr val="bg1"/>
              </a:solidFill>
              <a:latin typeface="Arial Narrow" pitchFamily="34" charset="0"/>
            </a:endParaRPr>
          </a:p>
          <a:p>
            <a:endParaRPr lang="en-US" dirty="0">
              <a:solidFill>
                <a:schemeClr val="bg1"/>
              </a:solidFill>
              <a:latin typeface="Arial Narrow" pitchFamily="34" charset="0"/>
            </a:endParaRPr>
          </a:p>
        </p:txBody>
      </p:sp>
      <p:sp>
        <p:nvSpPr>
          <p:cNvPr id="3" name="Rectangle 2"/>
          <p:cNvSpPr/>
          <p:nvPr/>
        </p:nvSpPr>
        <p:spPr>
          <a:xfrm>
            <a:off x="380999" y="1720840"/>
            <a:ext cx="8737977" cy="3970318"/>
          </a:xfrm>
          <a:prstGeom prst="rect">
            <a:avLst/>
          </a:prstGeom>
        </p:spPr>
        <p:txBody>
          <a:bodyPr wrap="square">
            <a:spAutoFit/>
          </a:bodyPr>
          <a:lstStyle/>
          <a:p>
            <a:r>
              <a:rPr lang="en-US" sz="2800" dirty="0">
                <a:solidFill>
                  <a:schemeClr val="bg1"/>
                </a:solidFill>
                <a:latin typeface="Arial Narrow" panose="020B0606020202030204" pitchFamily="34" charset="0"/>
              </a:rPr>
              <a:t>The purpose of the Stafford Act, as amended by the Disaster Mitigation Act of 2000, is “to reduce the loss of life and property, human suffering, economic disruption, and disaster assistance costs resulting from natural disasters.” </a:t>
            </a:r>
            <a:endParaRPr lang="en-US" sz="2800" dirty="0" smtClean="0">
              <a:solidFill>
                <a:schemeClr val="bg1"/>
              </a:solidFill>
              <a:latin typeface="Arial Narrow" panose="020B0606020202030204" pitchFamily="34" charset="0"/>
            </a:endParaRPr>
          </a:p>
          <a:p>
            <a:endParaRPr lang="en-US" sz="2800" dirty="0">
              <a:solidFill>
                <a:schemeClr val="bg1"/>
              </a:solidFill>
              <a:latin typeface="Arial Narrow" panose="020B0606020202030204" pitchFamily="34" charset="0"/>
            </a:endParaRPr>
          </a:p>
          <a:p>
            <a:r>
              <a:rPr lang="en-US" sz="2800" dirty="0">
                <a:solidFill>
                  <a:schemeClr val="bg1"/>
                </a:solidFill>
                <a:latin typeface="Arial Narrow" panose="020B0606020202030204" pitchFamily="34" charset="0"/>
              </a:rPr>
              <a:t>Section 322 of the Act specifically addresses mitigation planning and requires state and local governments to prepare multi-hazard mitigation plans as a precondition for receiving FEMA mitigation project grants.</a:t>
            </a:r>
            <a:r>
              <a:rPr lang="en-US" sz="2800" dirty="0">
                <a:latin typeface="Arial Narrow" panose="020B0606020202030204" pitchFamily="34" charset="0"/>
              </a:rPr>
              <a:t> </a:t>
            </a:r>
            <a:endParaRPr lang="en-US" sz="2800"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215739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2400"/>
            <a:ext cx="9143999" cy="1524000"/>
          </a:xfrm>
          <a:prstGeom prst="rect">
            <a:avLst/>
          </a:prstGeom>
          <a:solidFill>
            <a:srgbClr val="353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690" y="152400"/>
            <a:ext cx="2457287" cy="1524000"/>
          </a:xfrm>
          <a:prstGeom prst="rect">
            <a:avLst/>
          </a:prstGeom>
        </p:spPr>
      </p:pic>
      <p:sp>
        <p:nvSpPr>
          <p:cNvPr id="4" name="Rectangle 2"/>
          <p:cNvSpPr>
            <a:spLocks noGrp="1" noChangeArrowheads="1"/>
          </p:cNvSpPr>
          <p:nvPr>
            <p:ph type="title"/>
          </p:nvPr>
        </p:nvSpPr>
        <p:spPr>
          <a:xfrm>
            <a:off x="2275" y="296221"/>
            <a:ext cx="9220200" cy="1236358"/>
          </a:xfrm>
        </p:spPr>
        <p:txBody>
          <a:bodyPr>
            <a:noAutofit/>
          </a:bodyPr>
          <a:lstStyle/>
          <a:p>
            <a:pPr algn="l"/>
            <a:r>
              <a:rPr lang="en-US" dirty="0">
                <a:solidFill>
                  <a:schemeClr val="bg1"/>
                </a:solidFill>
                <a:latin typeface="Arial Narrow" panose="020B0606020202030204" pitchFamily="34" charset="0"/>
              </a:rPr>
              <a:t>Disaster Mitigation Act of 2000</a:t>
            </a:r>
          </a:p>
        </p:txBody>
      </p:sp>
      <p:sp>
        <p:nvSpPr>
          <p:cNvPr id="5" name="Rectangle 3"/>
          <p:cNvSpPr txBox="1">
            <a:spLocks noChangeArrowheads="1"/>
          </p:cNvSpPr>
          <p:nvPr/>
        </p:nvSpPr>
        <p:spPr>
          <a:xfrm>
            <a:off x="1219200" y="1905000"/>
            <a:ext cx="6934200" cy="464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prstClr val="white"/>
              </a:solidFill>
              <a:latin typeface="Arial Narrow" pitchFamily="34" charset="0"/>
            </a:endParaRPr>
          </a:p>
          <a:p>
            <a:endParaRPr lang="en-US" dirty="0">
              <a:solidFill>
                <a:prstClr val="white"/>
              </a:solidFill>
              <a:latin typeface="Arial Narrow" pitchFamily="34" charset="0"/>
            </a:endParaRPr>
          </a:p>
        </p:txBody>
      </p:sp>
      <p:sp>
        <p:nvSpPr>
          <p:cNvPr id="7" name="Slide Number Placeholder 6"/>
          <p:cNvSpPr>
            <a:spLocks noGrp="1"/>
          </p:cNvSpPr>
          <p:nvPr>
            <p:ph type="sldNum" sz="quarter" idx="12"/>
          </p:nvPr>
        </p:nvSpPr>
        <p:spPr>
          <a:xfrm>
            <a:off x="7010399" y="6492875"/>
            <a:ext cx="2133600" cy="365125"/>
          </a:xfrm>
        </p:spPr>
        <p:txBody>
          <a:bodyPr/>
          <a:lstStyle/>
          <a:p>
            <a:fld id="{17C5C3A9-5E47-43ED-B2C8-F48664D3513A}" type="slidenum">
              <a:rPr lang="en-US" smtClean="0">
                <a:solidFill>
                  <a:prstClr val="black">
                    <a:tint val="75000"/>
                  </a:prstClr>
                </a:solidFill>
              </a:rPr>
              <a:pPr/>
              <a:t>9</a:t>
            </a:fld>
            <a:endParaRPr lang="en-US" dirty="0">
              <a:solidFill>
                <a:prstClr val="black">
                  <a:tint val="75000"/>
                </a:prstClr>
              </a:solidFill>
            </a:endParaRPr>
          </a:p>
        </p:txBody>
      </p:sp>
      <p:sp>
        <p:nvSpPr>
          <p:cNvPr id="3" name="Rectangle 2"/>
          <p:cNvSpPr/>
          <p:nvPr/>
        </p:nvSpPr>
        <p:spPr>
          <a:xfrm>
            <a:off x="380999" y="1720840"/>
            <a:ext cx="8737977" cy="5816977"/>
          </a:xfrm>
          <a:prstGeom prst="rect">
            <a:avLst/>
          </a:prstGeom>
        </p:spPr>
        <p:txBody>
          <a:bodyPr wrap="square">
            <a:spAutoFit/>
          </a:bodyPr>
          <a:lstStyle/>
          <a:p>
            <a:r>
              <a:rPr lang="en-US" sz="3200" b="1" dirty="0" smtClean="0">
                <a:solidFill>
                  <a:prstClr val="white"/>
                </a:solidFill>
                <a:latin typeface="Arial Narrow" panose="020B0606020202030204" pitchFamily="34" charset="0"/>
              </a:rPr>
              <a:t>Eligibility for Federal Grant Funds</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Hazard Mitigation Grant Program (HMGP)</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Flood Mitigation Assistance (FMA)</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Pre-Disaster Mitigation (PDM)</a:t>
            </a:r>
          </a:p>
          <a:p>
            <a:pPr marL="457200" indent="-457200">
              <a:buFont typeface="Arial" panose="020B0604020202020204" pitchFamily="34" charset="0"/>
              <a:buChar char="•"/>
            </a:pPr>
            <a:endParaRPr lang="en-US" sz="2800" dirty="0">
              <a:solidFill>
                <a:prstClr val="white"/>
              </a:solidFill>
              <a:latin typeface="Arial Narrow" panose="020B0606020202030204" pitchFamily="34" charset="0"/>
            </a:endParaRPr>
          </a:p>
          <a:p>
            <a:r>
              <a:rPr lang="en-US" sz="3200" b="1" dirty="0" smtClean="0">
                <a:solidFill>
                  <a:prstClr val="white"/>
                </a:solidFill>
                <a:latin typeface="Arial Narrow" panose="020B0606020202030204" pitchFamily="34" charset="0"/>
              </a:rPr>
              <a:t>NC Senate Bill 300</a:t>
            </a:r>
          </a:p>
          <a:p>
            <a:pPr marL="457200" indent="-457200">
              <a:buFont typeface="Arial" panose="020B0604020202020204" pitchFamily="34" charset="0"/>
              <a:buChar char="•"/>
            </a:pPr>
            <a:r>
              <a:rPr lang="en-US" sz="2800" dirty="0" smtClean="0">
                <a:solidFill>
                  <a:prstClr val="white"/>
                </a:solidFill>
                <a:latin typeface="Arial Narrow" panose="020B0606020202030204" pitchFamily="34" charset="0"/>
              </a:rPr>
              <a:t>This amendment to the NC Emergency Management Act became law in June 2001. Local Hazard Mitigation Plans are required for Public Assistance (PA) for state declared disasters</a:t>
            </a:r>
          </a:p>
          <a:p>
            <a:endParaRPr lang="en-US" sz="2800" dirty="0" smtClean="0">
              <a:solidFill>
                <a:prstClr val="white"/>
              </a:solidFill>
            </a:endParaRPr>
          </a:p>
          <a:p>
            <a:endParaRPr lang="en-US" sz="2800" dirty="0" smtClean="0">
              <a:solidFill>
                <a:prstClr val="white"/>
              </a:solidFill>
            </a:endParaRPr>
          </a:p>
          <a:p>
            <a:pPr marL="457200" indent="-457200">
              <a:buFont typeface="Arial" panose="020B0604020202020204" pitchFamily="34" charset="0"/>
              <a:buChar char="•"/>
            </a:pPr>
            <a:endParaRPr lang="en-US" sz="2800" dirty="0">
              <a:solidFill>
                <a:prstClr val="white"/>
              </a:solidFill>
            </a:endParaRPr>
          </a:p>
          <a:p>
            <a:pPr marL="457200" indent="-457200">
              <a:buFont typeface="Arial" panose="020B0604020202020204" pitchFamily="34" charset="0"/>
              <a:buChar char="•"/>
            </a:pPr>
            <a:endParaRPr lang="en-US" sz="2800" dirty="0" smtClean="0">
              <a:solidFill>
                <a:prstClr val="white"/>
              </a:solidFill>
            </a:endParaRPr>
          </a:p>
        </p:txBody>
      </p:sp>
    </p:spTree>
    <p:extLst>
      <p:ext uri="{BB962C8B-B14F-4D97-AF65-F5344CB8AC3E}">
        <p14:creationId xmlns:p14="http://schemas.microsoft.com/office/powerpoint/2010/main" val="145433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714</TotalTime>
  <Words>1338</Words>
  <Application>Microsoft Office PowerPoint</Application>
  <PresentationFormat>On-screen Show (4:3)</PresentationFormat>
  <Paragraphs>397</Paragraphs>
  <Slides>30</Slides>
  <Notes>30</Notes>
  <HiddenSlides>0</HiddenSlides>
  <MMClips>0</MMClips>
  <ScaleCrop>false</ScaleCrop>
  <HeadingPairs>
    <vt:vector size="6" baseType="variant">
      <vt:variant>
        <vt:lpstr>Fonts Used</vt:lpstr>
      </vt:variant>
      <vt:variant>
        <vt:i4>4</vt:i4>
      </vt:variant>
      <vt:variant>
        <vt:lpstr>Theme</vt:lpstr>
      </vt:variant>
      <vt:variant>
        <vt:i4>9</vt:i4>
      </vt:variant>
      <vt:variant>
        <vt:lpstr>Slide Titles</vt:lpstr>
      </vt:variant>
      <vt:variant>
        <vt:i4>30</vt:i4>
      </vt:variant>
    </vt:vector>
  </HeadingPairs>
  <TitlesOfParts>
    <vt:vector size="43" baseType="lpstr">
      <vt:lpstr>Arial</vt:lpstr>
      <vt:lpstr>Arial Narrow</vt:lpstr>
      <vt:lpstr>Calibri</vt:lpstr>
      <vt:lpstr>Times New Roman</vt:lpstr>
      <vt:lpstr>2_Office Theme</vt:lpstr>
      <vt:lpstr>4_Office Theme</vt:lpstr>
      <vt:lpstr>5_Office Theme</vt:lpstr>
      <vt:lpstr>6_Office Theme</vt:lpstr>
      <vt:lpstr>7_Office Theme</vt:lpstr>
      <vt:lpstr>8_Office Theme</vt:lpstr>
      <vt:lpstr>9_Office Theme</vt:lpstr>
      <vt:lpstr>11_Office Theme</vt:lpstr>
      <vt:lpstr>13_Office Theme</vt:lpstr>
      <vt:lpstr>Albemarle Regional Hazard Mitigation Plan Background and Adoption Procedure</vt:lpstr>
      <vt:lpstr>Building the Plan: Meetings Occurred to Date</vt:lpstr>
      <vt:lpstr>What is Hazard Mitigation?</vt:lpstr>
      <vt:lpstr>What is Hazard Mitigation?</vt:lpstr>
      <vt:lpstr>Regional Planning</vt:lpstr>
      <vt:lpstr>Regional Planning</vt:lpstr>
      <vt:lpstr>Regional Planning</vt:lpstr>
      <vt:lpstr>Disaster Mitigation Act of 2000</vt:lpstr>
      <vt:lpstr>Disaster Mitigation Act of 2000</vt:lpstr>
      <vt:lpstr>Albemarle Region</vt:lpstr>
      <vt:lpstr>Jurisdictions</vt:lpstr>
      <vt:lpstr>Project Overview</vt:lpstr>
      <vt:lpstr>Hazards Addressed</vt:lpstr>
      <vt:lpstr>Project Overview</vt:lpstr>
      <vt:lpstr>Project Overview</vt:lpstr>
      <vt:lpstr>Planning Process</vt:lpstr>
      <vt:lpstr>Project Overview</vt:lpstr>
      <vt:lpstr>Project Overview</vt:lpstr>
      <vt:lpstr>Project Overview</vt:lpstr>
      <vt:lpstr>Project Overview</vt:lpstr>
      <vt:lpstr>Project Overview</vt:lpstr>
      <vt:lpstr>Data Collection</vt:lpstr>
      <vt:lpstr>Data Collection</vt:lpstr>
      <vt:lpstr>Roles &amp; Responsibilities</vt:lpstr>
      <vt:lpstr>Roles &amp; Responsibilities</vt:lpstr>
      <vt:lpstr>Roles &amp; Responsibilities</vt:lpstr>
      <vt:lpstr>Roles &amp; Responsibilities</vt:lpstr>
      <vt:lpstr>Adoption Procedure</vt:lpstr>
      <vt:lpstr>Adoption Procedure</vt:lpstr>
      <vt:lpstr>Adoption Procedure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Kyle OBriant</dc:creator>
  <cp:lastModifiedBy>Scott Chase</cp:lastModifiedBy>
  <cp:revision>94</cp:revision>
  <dcterms:created xsi:type="dcterms:W3CDTF">2013-07-18T18:17:14Z</dcterms:created>
  <dcterms:modified xsi:type="dcterms:W3CDTF">2015-06-11T18:48:36Z</dcterms:modified>
</cp:coreProperties>
</file>